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11" r:id="rId3"/>
    <p:sldId id="320" r:id="rId4"/>
    <p:sldId id="316" r:id="rId5"/>
    <p:sldId id="301" r:id="rId6"/>
    <p:sldId id="313" r:id="rId7"/>
    <p:sldId id="303" r:id="rId8"/>
    <p:sldId id="304" r:id="rId9"/>
    <p:sldId id="310" r:id="rId10"/>
    <p:sldId id="314" r:id="rId11"/>
    <p:sldId id="260" r:id="rId12"/>
    <p:sldId id="261" r:id="rId13"/>
    <p:sldId id="262" r:id="rId14"/>
    <p:sldId id="263" r:id="rId15"/>
    <p:sldId id="264" r:id="rId16"/>
    <p:sldId id="274" r:id="rId17"/>
    <p:sldId id="275" r:id="rId18"/>
    <p:sldId id="276" r:id="rId19"/>
    <p:sldId id="277" r:id="rId20"/>
    <p:sldId id="279" r:id="rId21"/>
    <p:sldId id="278" r:id="rId22"/>
    <p:sldId id="321" r:id="rId23"/>
    <p:sldId id="322" r:id="rId24"/>
    <p:sldId id="323" r:id="rId25"/>
    <p:sldId id="312" r:id="rId26"/>
    <p:sldId id="292" r:id="rId27"/>
    <p:sldId id="293" r:id="rId28"/>
    <p:sldId id="294" r:id="rId29"/>
    <p:sldId id="295" r:id="rId30"/>
    <p:sldId id="297" r:id="rId31"/>
    <p:sldId id="298" r:id="rId32"/>
    <p:sldId id="299" r:id="rId33"/>
    <p:sldId id="300" r:id="rId34"/>
    <p:sldId id="315" r:id="rId35"/>
    <p:sldId id="319" r:id="rId36"/>
    <p:sldId id="317" r:id="rId37"/>
    <p:sldId id="318" r:id="rId38"/>
    <p:sldId id="305" r:id="rId39"/>
    <p:sldId id="306" r:id="rId40"/>
    <p:sldId id="307" r:id="rId41"/>
    <p:sldId id="308" r:id="rId42"/>
    <p:sldId id="3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7"/>
    <p:restoredTop sz="89286"/>
  </p:normalViewPr>
  <p:slideViewPr>
    <p:cSldViewPr snapToGrid="0" snapToObjects="1">
      <p:cViewPr varScale="1">
        <p:scale>
          <a:sx n="108" d="100"/>
          <a:sy n="108" d="100"/>
        </p:scale>
        <p:origin x="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DC4A-A884-F44F-88A3-F5EA626952E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6B2E0D02-8EC6-9346-9A40-5B5874CEA5FC}">
      <dgm:prSet/>
      <dgm:spPr/>
      <dgm:t>
        <a:bodyPr/>
        <a:lstStyle/>
        <a:p>
          <a:pPr rtl="0"/>
          <a:r>
            <a:rPr lang="en-US" dirty="0" smtClean="0"/>
            <a:t>Build </a:t>
          </a:r>
          <a:endParaRPr lang="en-US" dirty="0"/>
        </a:p>
      </dgm:t>
    </dgm:pt>
    <dgm:pt modelId="{B46AE4E1-8E75-6F4C-B3D9-F66FDCB6E003}" type="parTrans" cxnId="{DDCC7A8B-EC3F-E042-B557-1580C866978E}">
      <dgm:prSet/>
      <dgm:spPr/>
      <dgm:t>
        <a:bodyPr/>
        <a:lstStyle/>
        <a:p>
          <a:endParaRPr lang="en-US"/>
        </a:p>
      </dgm:t>
    </dgm:pt>
    <dgm:pt modelId="{058D4961-7B16-9A4E-9D16-756BD24E1E24}" type="sibTrans" cxnId="{DDCC7A8B-EC3F-E042-B557-1580C866978E}">
      <dgm:prSet/>
      <dgm:spPr/>
      <dgm:t>
        <a:bodyPr/>
        <a:lstStyle/>
        <a:p>
          <a:endParaRPr lang="en-US"/>
        </a:p>
      </dgm:t>
    </dgm:pt>
    <dgm:pt modelId="{6CBD529D-1E85-B742-84F6-66E21866CD9B}">
      <dgm:prSet/>
      <dgm:spPr/>
      <dgm:t>
        <a:bodyPr/>
        <a:lstStyle/>
        <a:p>
          <a:pPr rtl="0"/>
          <a:r>
            <a:rPr lang="en-US" dirty="0" smtClean="0"/>
            <a:t>Integrate</a:t>
          </a:r>
          <a:endParaRPr lang="en-US" dirty="0"/>
        </a:p>
      </dgm:t>
    </dgm:pt>
    <dgm:pt modelId="{7C803AAE-DB77-0043-893F-42329119B4C4}" type="parTrans" cxnId="{FE47E822-9075-A344-8B56-EB96BF91EF08}">
      <dgm:prSet/>
      <dgm:spPr/>
      <dgm:t>
        <a:bodyPr/>
        <a:lstStyle/>
        <a:p>
          <a:endParaRPr lang="en-US"/>
        </a:p>
      </dgm:t>
    </dgm:pt>
    <dgm:pt modelId="{3AF6B0CF-2F33-B745-A5B2-4365C70C9161}" type="sibTrans" cxnId="{FE47E822-9075-A344-8B56-EB96BF91EF08}">
      <dgm:prSet/>
      <dgm:spPr/>
      <dgm:t>
        <a:bodyPr/>
        <a:lstStyle/>
        <a:p>
          <a:endParaRPr lang="en-US"/>
        </a:p>
      </dgm:t>
    </dgm:pt>
    <dgm:pt modelId="{95D3775A-2335-2742-AD1B-EDCEB62A951B}">
      <dgm:prSet/>
      <dgm:spPr/>
      <dgm:t>
        <a:bodyPr/>
        <a:lstStyle/>
        <a:p>
          <a:pPr rtl="0"/>
          <a:r>
            <a:rPr lang="en-US" dirty="0" smtClean="0"/>
            <a:t>Deploy</a:t>
          </a:r>
          <a:endParaRPr lang="en-US" dirty="0"/>
        </a:p>
      </dgm:t>
    </dgm:pt>
    <dgm:pt modelId="{B8D6C9CD-3CD0-294E-8456-519D3DB9F356}" type="parTrans" cxnId="{D8CD4FDD-179A-AC4C-BD81-431163D97F4E}">
      <dgm:prSet/>
      <dgm:spPr/>
      <dgm:t>
        <a:bodyPr/>
        <a:lstStyle/>
        <a:p>
          <a:endParaRPr lang="en-US"/>
        </a:p>
      </dgm:t>
    </dgm:pt>
    <dgm:pt modelId="{9864C368-AC9D-6442-B07B-72D79D83BE96}" type="sibTrans" cxnId="{D8CD4FDD-179A-AC4C-BD81-431163D97F4E}">
      <dgm:prSet/>
      <dgm:spPr/>
      <dgm:t>
        <a:bodyPr/>
        <a:lstStyle/>
        <a:p>
          <a:endParaRPr lang="en-US"/>
        </a:p>
      </dgm:t>
    </dgm:pt>
    <dgm:pt modelId="{859667ED-05D3-C647-BC99-7D39E05AF901}">
      <dgm:prSet/>
      <dgm:spPr/>
      <dgm:t>
        <a:bodyPr/>
        <a:lstStyle/>
        <a:p>
          <a:pPr rtl="0"/>
          <a:r>
            <a:rPr lang="en-US" dirty="0" smtClean="0"/>
            <a:t>Each service locally</a:t>
          </a:r>
          <a:endParaRPr lang="en-US" dirty="0"/>
        </a:p>
      </dgm:t>
    </dgm:pt>
    <dgm:pt modelId="{3281E2DE-9D7E-0E4C-A87A-CBC516D860CE}" type="parTrans" cxnId="{21270DAC-0A2C-FD48-A72A-5593952C449B}">
      <dgm:prSet/>
      <dgm:spPr/>
      <dgm:t>
        <a:bodyPr/>
        <a:lstStyle/>
        <a:p>
          <a:endParaRPr lang="en-US"/>
        </a:p>
      </dgm:t>
    </dgm:pt>
    <dgm:pt modelId="{1F640D6C-7733-C042-95F5-A372E3D35D33}" type="sibTrans" cxnId="{21270DAC-0A2C-FD48-A72A-5593952C449B}">
      <dgm:prSet/>
      <dgm:spPr/>
      <dgm:t>
        <a:bodyPr/>
        <a:lstStyle/>
        <a:p>
          <a:endParaRPr lang="en-US"/>
        </a:p>
      </dgm:t>
    </dgm:pt>
    <dgm:pt modelId="{1D6B96FE-834B-CA4B-A52C-5EABC7659D25}">
      <dgm:prSet/>
      <dgm:spPr/>
      <dgm:t>
        <a:bodyPr/>
        <a:lstStyle/>
        <a:p>
          <a:pPr rtl="0"/>
          <a:endParaRPr lang="en-US" dirty="0"/>
        </a:p>
      </dgm:t>
    </dgm:pt>
    <dgm:pt modelId="{EA8E3B6D-F43B-AD49-85C4-F3EDF87BC242}" type="parTrans" cxnId="{DD8AA03E-ADFD-DE41-ABBB-F2515A397B92}">
      <dgm:prSet/>
      <dgm:spPr/>
      <dgm:t>
        <a:bodyPr/>
        <a:lstStyle/>
        <a:p>
          <a:endParaRPr lang="en-US"/>
        </a:p>
      </dgm:t>
    </dgm:pt>
    <dgm:pt modelId="{933062C3-105D-E24F-9D06-76F5F5D0F557}" type="sibTrans" cxnId="{DD8AA03E-ADFD-DE41-ABBB-F2515A397B92}">
      <dgm:prSet/>
      <dgm:spPr/>
      <dgm:t>
        <a:bodyPr/>
        <a:lstStyle/>
        <a:p>
          <a:endParaRPr lang="en-US"/>
        </a:p>
      </dgm:t>
    </dgm:pt>
    <dgm:pt modelId="{DE92089D-87B4-4B45-A48C-528A5EE0C326}">
      <dgm:prSet/>
      <dgm:spPr/>
      <dgm:t>
        <a:bodyPr/>
        <a:lstStyle/>
        <a:p>
          <a:pPr rtl="0"/>
          <a:r>
            <a:rPr lang="en-US" dirty="0" smtClean="0"/>
            <a:t>All services on target environment</a:t>
          </a:r>
          <a:endParaRPr lang="en-US" dirty="0"/>
        </a:p>
      </dgm:t>
    </dgm:pt>
    <dgm:pt modelId="{C840C649-E100-FD4C-AF59-F0D89A24001F}" type="parTrans" cxnId="{268D370A-3FDB-D54C-AE26-2B95592ACF6A}">
      <dgm:prSet/>
      <dgm:spPr/>
      <dgm:t>
        <a:bodyPr/>
        <a:lstStyle/>
        <a:p>
          <a:endParaRPr lang="en-US"/>
        </a:p>
      </dgm:t>
    </dgm:pt>
    <dgm:pt modelId="{8892662A-8773-BB44-9027-CE172A9BA500}" type="sibTrans" cxnId="{268D370A-3FDB-D54C-AE26-2B95592ACF6A}">
      <dgm:prSet/>
      <dgm:spPr/>
      <dgm:t>
        <a:bodyPr/>
        <a:lstStyle/>
        <a:p>
          <a:endParaRPr lang="en-US"/>
        </a:p>
      </dgm:t>
    </dgm:pt>
    <dgm:pt modelId="{9D14F77A-0B71-DD44-847A-6A6484D0B1CF}">
      <dgm:prSet/>
      <dgm:spPr/>
      <dgm:t>
        <a:bodyPr/>
        <a:lstStyle/>
        <a:p>
          <a:pPr rtl="0"/>
          <a:r>
            <a:rPr lang="en-US" dirty="0" smtClean="0"/>
            <a:t>Updated services to production environment</a:t>
          </a:r>
          <a:endParaRPr lang="en-US" dirty="0"/>
        </a:p>
      </dgm:t>
    </dgm:pt>
    <dgm:pt modelId="{BAAB767D-32E7-E140-B06F-2E44318B81F0}" type="parTrans" cxnId="{DD9E21B2-DD9B-794E-A654-17C4B26C239B}">
      <dgm:prSet/>
      <dgm:spPr/>
      <dgm:t>
        <a:bodyPr/>
        <a:lstStyle/>
        <a:p>
          <a:endParaRPr lang="en-US"/>
        </a:p>
      </dgm:t>
    </dgm:pt>
    <dgm:pt modelId="{902A5480-B3DF-9642-BA41-D6EE67C94229}" type="sibTrans" cxnId="{DD9E21B2-DD9B-794E-A654-17C4B26C239B}">
      <dgm:prSet/>
      <dgm:spPr/>
      <dgm:t>
        <a:bodyPr/>
        <a:lstStyle/>
        <a:p>
          <a:endParaRPr lang="en-US"/>
        </a:p>
      </dgm:t>
    </dgm:pt>
    <dgm:pt modelId="{61277245-85F5-D643-9704-C3803A45201A}" type="pres">
      <dgm:prSet presAssocID="{764BDC4A-A884-F44F-88A3-F5EA626952E3}" presName="CompostProcess" presStyleCnt="0">
        <dgm:presLayoutVars>
          <dgm:dir/>
          <dgm:resizeHandles val="exact"/>
        </dgm:presLayoutVars>
      </dgm:prSet>
      <dgm:spPr/>
      <dgm:t>
        <a:bodyPr/>
        <a:lstStyle/>
        <a:p>
          <a:endParaRPr lang="en-US"/>
        </a:p>
      </dgm:t>
    </dgm:pt>
    <dgm:pt modelId="{04C5651E-60F1-6E44-ACDA-98C25C8EF2BB}" type="pres">
      <dgm:prSet presAssocID="{764BDC4A-A884-F44F-88A3-F5EA626952E3}" presName="arrow" presStyleLbl="bgShp" presStyleIdx="0" presStyleCnt="1"/>
      <dgm:spPr/>
    </dgm:pt>
    <dgm:pt modelId="{C4E1ABBB-DC1E-1A44-857B-64000366D4FE}" type="pres">
      <dgm:prSet presAssocID="{764BDC4A-A884-F44F-88A3-F5EA626952E3}" presName="linearProcess" presStyleCnt="0"/>
      <dgm:spPr/>
    </dgm:pt>
    <dgm:pt modelId="{FF8D97CC-3501-0546-92CB-28CB3825D155}" type="pres">
      <dgm:prSet presAssocID="{6B2E0D02-8EC6-9346-9A40-5B5874CEA5FC}" presName="textNode" presStyleLbl="node1" presStyleIdx="0" presStyleCnt="3">
        <dgm:presLayoutVars>
          <dgm:bulletEnabled val="1"/>
        </dgm:presLayoutVars>
      </dgm:prSet>
      <dgm:spPr/>
      <dgm:t>
        <a:bodyPr/>
        <a:lstStyle/>
        <a:p>
          <a:endParaRPr lang="en-US"/>
        </a:p>
      </dgm:t>
    </dgm:pt>
    <dgm:pt modelId="{8E35B2CC-E22D-9346-B9DC-7F36375C6B04}" type="pres">
      <dgm:prSet presAssocID="{058D4961-7B16-9A4E-9D16-756BD24E1E24}" presName="sibTrans" presStyleCnt="0"/>
      <dgm:spPr/>
    </dgm:pt>
    <dgm:pt modelId="{83722B81-A115-A442-A198-DED24C10E470}" type="pres">
      <dgm:prSet presAssocID="{6CBD529D-1E85-B742-84F6-66E21866CD9B}" presName="textNode" presStyleLbl="node1" presStyleIdx="1" presStyleCnt="3">
        <dgm:presLayoutVars>
          <dgm:bulletEnabled val="1"/>
        </dgm:presLayoutVars>
      </dgm:prSet>
      <dgm:spPr/>
      <dgm:t>
        <a:bodyPr/>
        <a:lstStyle/>
        <a:p>
          <a:endParaRPr lang="en-US"/>
        </a:p>
      </dgm:t>
    </dgm:pt>
    <dgm:pt modelId="{148BB801-C642-4249-8512-A94511132486}" type="pres">
      <dgm:prSet presAssocID="{3AF6B0CF-2F33-B745-A5B2-4365C70C9161}" presName="sibTrans" presStyleCnt="0"/>
      <dgm:spPr/>
    </dgm:pt>
    <dgm:pt modelId="{D618B7D9-D21A-3B4E-8167-25F89D7DB11A}" type="pres">
      <dgm:prSet presAssocID="{95D3775A-2335-2742-AD1B-EDCEB62A951B}" presName="textNode" presStyleLbl="node1" presStyleIdx="2" presStyleCnt="3">
        <dgm:presLayoutVars>
          <dgm:bulletEnabled val="1"/>
        </dgm:presLayoutVars>
      </dgm:prSet>
      <dgm:spPr/>
      <dgm:t>
        <a:bodyPr/>
        <a:lstStyle/>
        <a:p>
          <a:endParaRPr lang="en-US"/>
        </a:p>
      </dgm:t>
    </dgm:pt>
  </dgm:ptLst>
  <dgm:cxnLst>
    <dgm:cxn modelId="{B3D588FA-0260-4141-A20C-F30D7376C97F}" type="presOf" srcId="{6CBD529D-1E85-B742-84F6-66E21866CD9B}" destId="{83722B81-A115-A442-A198-DED24C10E470}" srcOrd="0" destOrd="0" presId="urn:microsoft.com/office/officeart/2005/8/layout/hProcess9"/>
    <dgm:cxn modelId="{DD9E21B2-DD9B-794E-A654-17C4B26C239B}" srcId="{95D3775A-2335-2742-AD1B-EDCEB62A951B}" destId="{9D14F77A-0B71-DD44-847A-6A6484D0B1CF}" srcOrd="0" destOrd="0" parTransId="{BAAB767D-32E7-E140-B06F-2E44318B81F0}" sibTransId="{902A5480-B3DF-9642-BA41-D6EE67C94229}"/>
    <dgm:cxn modelId="{FE47E822-9075-A344-8B56-EB96BF91EF08}" srcId="{764BDC4A-A884-F44F-88A3-F5EA626952E3}" destId="{6CBD529D-1E85-B742-84F6-66E21866CD9B}" srcOrd="1" destOrd="0" parTransId="{7C803AAE-DB77-0043-893F-42329119B4C4}" sibTransId="{3AF6B0CF-2F33-B745-A5B2-4365C70C9161}"/>
    <dgm:cxn modelId="{D8CD4FDD-179A-AC4C-BD81-431163D97F4E}" srcId="{764BDC4A-A884-F44F-88A3-F5EA626952E3}" destId="{95D3775A-2335-2742-AD1B-EDCEB62A951B}" srcOrd="2" destOrd="0" parTransId="{B8D6C9CD-3CD0-294E-8456-519D3DB9F356}" sibTransId="{9864C368-AC9D-6442-B07B-72D79D83BE96}"/>
    <dgm:cxn modelId="{DD0CCF2B-D7E1-A545-9AA2-7C8926761DA8}" type="presOf" srcId="{95D3775A-2335-2742-AD1B-EDCEB62A951B}" destId="{D618B7D9-D21A-3B4E-8167-25F89D7DB11A}" srcOrd="0" destOrd="0" presId="urn:microsoft.com/office/officeart/2005/8/layout/hProcess9"/>
    <dgm:cxn modelId="{882EFD5E-7AEE-A74A-9134-3905CB82D57C}" type="presOf" srcId="{1D6B96FE-834B-CA4B-A52C-5EABC7659D25}" destId="{FF8D97CC-3501-0546-92CB-28CB3825D155}" srcOrd="0" destOrd="2" presId="urn:microsoft.com/office/officeart/2005/8/layout/hProcess9"/>
    <dgm:cxn modelId="{7544BF1F-9BD0-2F48-9461-35618FCBE2E8}" type="presOf" srcId="{764BDC4A-A884-F44F-88A3-F5EA626952E3}" destId="{61277245-85F5-D643-9704-C3803A45201A}" srcOrd="0" destOrd="0" presId="urn:microsoft.com/office/officeart/2005/8/layout/hProcess9"/>
    <dgm:cxn modelId="{DDCC7A8B-EC3F-E042-B557-1580C866978E}" srcId="{764BDC4A-A884-F44F-88A3-F5EA626952E3}" destId="{6B2E0D02-8EC6-9346-9A40-5B5874CEA5FC}" srcOrd="0" destOrd="0" parTransId="{B46AE4E1-8E75-6F4C-B3D9-F66FDCB6E003}" sibTransId="{058D4961-7B16-9A4E-9D16-756BD24E1E24}"/>
    <dgm:cxn modelId="{1677A180-DB87-C34C-86F1-C392602E5018}" type="presOf" srcId="{6B2E0D02-8EC6-9346-9A40-5B5874CEA5FC}" destId="{FF8D97CC-3501-0546-92CB-28CB3825D155}" srcOrd="0" destOrd="0" presId="urn:microsoft.com/office/officeart/2005/8/layout/hProcess9"/>
    <dgm:cxn modelId="{52D3E2D0-0922-9A4C-A088-2CE5EEF4F46F}" type="presOf" srcId="{859667ED-05D3-C647-BC99-7D39E05AF901}" destId="{FF8D97CC-3501-0546-92CB-28CB3825D155}" srcOrd="0" destOrd="1" presId="urn:microsoft.com/office/officeart/2005/8/layout/hProcess9"/>
    <dgm:cxn modelId="{268D370A-3FDB-D54C-AE26-2B95592ACF6A}" srcId="{6CBD529D-1E85-B742-84F6-66E21866CD9B}" destId="{DE92089D-87B4-4B45-A48C-528A5EE0C326}" srcOrd="0" destOrd="0" parTransId="{C840C649-E100-FD4C-AF59-F0D89A24001F}" sibTransId="{8892662A-8773-BB44-9027-CE172A9BA500}"/>
    <dgm:cxn modelId="{DD8AA03E-ADFD-DE41-ABBB-F2515A397B92}" srcId="{6B2E0D02-8EC6-9346-9A40-5B5874CEA5FC}" destId="{1D6B96FE-834B-CA4B-A52C-5EABC7659D25}" srcOrd="1" destOrd="0" parTransId="{EA8E3B6D-F43B-AD49-85C4-F3EDF87BC242}" sibTransId="{933062C3-105D-E24F-9D06-76F5F5D0F557}"/>
    <dgm:cxn modelId="{1F616E9C-C662-D447-8DBA-3A14D960F089}" type="presOf" srcId="{DE92089D-87B4-4B45-A48C-528A5EE0C326}" destId="{83722B81-A115-A442-A198-DED24C10E470}" srcOrd="0" destOrd="1" presId="urn:microsoft.com/office/officeart/2005/8/layout/hProcess9"/>
    <dgm:cxn modelId="{3BF85F87-453A-194F-B631-FD440572560E}" type="presOf" srcId="{9D14F77A-0B71-DD44-847A-6A6484D0B1CF}" destId="{D618B7D9-D21A-3B4E-8167-25F89D7DB11A}" srcOrd="0" destOrd="1" presId="urn:microsoft.com/office/officeart/2005/8/layout/hProcess9"/>
    <dgm:cxn modelId="{21270DAC-0A2C-FD48-A72A-5593952C449B}" srcId="{6B2E0D02-8EC6-9346-9A40-5B5874CEA5FC}" destId="{859667ED-05D3-C647-BC99-7D39E05AF901}" srcOrd="0" destOrd="0" parTransId="{3281E2DE-9D7E-0E4C-A87A-CBC516D860CE}" sibTransId="{1F640D6C-7733-C042-95F5-A372E3D35D33}"/>
    <dgm:cxn modelId="{9E378EDF-E64F-2745-9512-C9EF9BC12654}" type="presParOf" srcId="{61277245-85F5-D643-9704-C3803A45201A}" destId="{04C5651E-60F1-6E44-ACDA-98C25C8EF2BB}" srcOrd="0" destOrd="0" presId="urn:microsoft.com/office/officeart/2005/8/layout/hProcess9"/>
    <dgm:cxn modelId="{CDFB3221-C17E-EC46-A85A-40374409E6D6}" type="presParOf" srcId="{61277245-85F5-D643-9704-C3803A45201A}" destId="{C4E1ABBB-DC1E-1A44-857B-64000366D4FE}" srcOrd="1" destOrd="0" presId="urn:microsoft.com/office/officeart/2005/8/layout/hProcess9"/>
    <dgm:cxn modelId="{FC2F309E-9286-B245-A93B-2BC38368349D}" type="presParOf" srcId="{C4E1ABBB-DC1E-1A44-857B-64000366D4FE}" destId="{FF8D97CC-3501-0546-92CB-28CB3825D155}" srcOrd="0" destOrd="0" presId="urn:microsoft.com/office/officeart/2005/8/layout/hProcess9"/>
    <dgm:cxn modelId="{34CD10ED-DC21-9D4C-9CE8-1754224B818A}" type="presParOf" srcId="{C4E1ABBB-DC1E-1A44-857B-64000366D4FE}" destId="{8E35B2CC-E22D-9346-B9DC-7F36375C6B04}" srcOrd="1" destOrd="0" presId="urn:microsoft.com/office/officeart/2005/8/layout/hProcess9"/>
    <dgm:cxn modelId="{8CDB6E82-E2E4-8B48-AB51-70EFD485F4F1}" type="presParOf" srcId="{C4E1ABBB-DC1E-1A44-857B-64000366D4FE}" destId="{83722B81-A115-A442-A198-DED24C10E470}" srcOrd="2" destOrd="0" presId="urn:microsoft.com/office/officeart/2005/8/layout/hProcess9"/>
    <dgm:cxn modelId="{14722CAE-8D38-CD43-B8A4-40C952C62EF5}" type="presParOf" srcId="{C4E1ABBB-DC1E-1A44-857B-64000366D4FE}" destId="{148BB801-C642-4249-8512-A94511132486}" srcOrd="3" destOrd="0" presId="urn:microsoft.com/office/officeart/2005/8/layout/hProcess9"/>
    <dgm:cxn modelId="{791EBC7A-0F0C-B84C-85C3-2DED3B325072}" type="presParOf" srcId="{C4E1ABBB-DC1E-1A44-857B-64000366D4FE}" destId="{D618B7D9-D21A-3B4E-8167-25F89D7DB11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651E-60F1-6E44-ACDA-98C25C8EF2BB}">
      <dsp:nvSpPr>
        <dsp:cNvPr id="0" name=""/>
        <dsp:cNvSpPr/>
      </dsp:nvSpPr>
      <dsp:spPr>
        <a:xfrm>
          <a:off x="826769" y="0"/>
          <a:ext cx="9370060" cy="4965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8D97CC-3501-0546-92CB-28CB3825D155}">
      <dsp:nvSpPr>
        <dsp:cNvPr id="0" name=""/>
        <dsp:cNvSpPr/>
      </dsp:nvSpPr>
      <dsp:spPr>
        <a:xfrm>
          <a:off x="243294"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Build </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Each service locally</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340256" y="1586671"/>
        <a:ext cx="3113156" cy="1792355"/>
      </dsp:txXfrm>
    </dsp:sp>
    <dsp:sp modelId="{83722B81-A115-A442-A198-DED24C10E470}">
      <dsp:nvSpPr>
        <dsp:cNvPr id="0" name=""/>
        <dsp:cNvSpPr/>
      </dsp:nvSpPr>
      <dsp:spPr>
        <a:xfrm>
          <a:off x="3858259"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Integrate</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All services on target environment</a:t>
          </a:r>
          <a:endParaRPr lang="en-US" sz="2300" kern="1200" dirty="0"/>
        </a:p>
      </dsp:txBody>
      <dsp:txXfrm>
        <a:off x="3955221" y="1586671"/>
        <a:ext cx="3113156" cy="1792355"/>
      </dsp:txXfrm>
    </dsp:sp>
    <dsp:sp modelId="{D618B7D9-D21A-3B4E-8167-25F89D7DB11A}">
      <dsp:nvSpPr>
        <dsp:cNvPr id="0" name=""/>
        <dsp:cNvSpPr/>
      </dsp:nvSpPr>
      <dsp:spPr>
        <a:xfrm>
          <a:off x="7473225"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Deploy</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Updated services to production environment</a:t>
          </a:r>
          <a:endParaRPr lang="en-US" sz="2300" kern="1200" dirty="0"/>
        </a:p>
      </dsp:txBody>
      <dsp:txXfrm>
        <a:off x="7570187" y="1586671"/>
        <a:ext cx="3113156" cy="17923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19A16-94D0-4C44-BCE9-2556AEDE3457}"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8A53E-9903-AF41-97B9-4DCB1E42E34E}" type="slidenum">
              <a:rPr lang="en-US" smtClean="0"/>
              <a:t>‹#›</a:t>
            </a:fld>
            <a:endParaRPr lang="en-US"/>
          </a:p>
        </p:txBody>
      </p:sp>
    </p:spTree>
    <p:extLst>
      <p:ext uri="{BB962C8B-B14F-4D97-AF65-F5344CB8AC3E}">
        <p14:creationId xmlns:p14="http://schemas.microsoft.com/office/powerpoint/2010/main" val="1084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188603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12383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5313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29</a:t>
            </a:fld>
            <a:endParaRPr lang="en-US" dirty="0"/>
          </a:p>
        </p:txBody>
      </p:sp>
    </p:spTree>
    <p:extLst>
      <p:ext uri="{BB962C8B-B14F-4D97-AF65-F5344CB8AC3E}">
        <p14:creationId xmlns:p14="http://schemas.microsoft.com/office/powerpoint/2010/main" val="56043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30</a:t>
            </a:fld>
            <a:endParaRPr lang="en-US" dirty="0"/>
          </a:p>
        </p:txBody>
      </p:sp>
    </p:spTree>
    <p:extLst>
      <p:ext uri="{BB962C8B-B14F-4D97-AF65-F5344CB8AC3E}">
        <p14:creationId xmlns:p14="http://schemas.microsoft.com/office/powerpoint/2010/main" val="15875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31</a:t>
            </a:fld>
            <a:endParaRPr lang="en-US" dirty="0"/>
          </a:p>
        </p:txBody>
      </p:sp>
    </p:spTree>
    <p:extLst>
      <p:ext uri="{BB962C8B-B14F-4D97-AF65-F5344CB8AC3E}">
        <p14:creationId xmlns:p14="http://schemas.microsoft.com/office/powerpoint/2010/main" val="124615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32</a:t>
            </a:fld>
            <a:endParaRPr lang="en-US" dirty="0"/>
          </a:p>
        </p:txBody>
      </p:sp>
    </p:spTree>
    <p:extLst>
      <p:ext uri="{BB962C8B-B14F-4D97-AF65-F5344CB8AC3E}">
        <p14:creationId xmlns:p14="http://schemas.microsoft.com/office/powerpoint/2010/main" val="15736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9/4/18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smtClean="0"/>
              <a:t>Continuous Integration </a:t>
            </a:r>
            <a:r>
              <a:rPr lang="en-US" smtClean="0"/>
              <a:t>and </a:t>
            </a:r>
            <a:r>
              <a:rPr lang="en-US" smtClean="0"/>
              <a:t>Deployment</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Applications to </a:t>
            </a:r>
            <a:r>
              <a:rPr lang="en-US" dirty="0" err="1" smtClean="0"/>
              <a:t>Microservice</a:t>
            </a:r>
            <a:r>
              <a:rPr lang="en-US" dirty="0" smtClean="0"/>
              <a:t> Systems, with a </a:t>
            </a:r>
            <a:r>
              <a:rPr lang="en-US" dirty="0" smtClean="0"/>
              <a:t>link back to </a:t>
            </a:r>
            <a:r>
              <a:rPr lang="en-US" dirty="0" err="1" smtClean="0"/>
              <a:t>Git</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The Golden CI/CD Rule</a:t>
            </a:r>
            <a:endParaRPr lang="en-US" dirty="0"/>
          </a:p>
        </p:txBody>
      </p:sp>
      <p:sp>
        <p:nvSpPr>
          <p:cNvPr id="4" name="Subtitle 3"/>
          <p:cNvSpPr>
            <a:spLocks noGrp="1"/>
          </p:cNvSpPr>
          <p:nvPr>
            <p:ph type="body" idx="1"/>
          </p:nvPr>
        </p:nvSpPr>
        <p:spPr/>
        <p:txBody>
          <a:bodyPr anchor="ctr">
            <a:normAutofit/>
          </a:bodyPr>
          <a:lstStyle/>
          <a:p>
            <a:r>
              <a:rPr lang="en-US" sz="3200" dirty="0" smtClean="0"/>
              <a:t>Never login directly to integration or deployment server hosts.  Always use a tool to deploy remotely.</a:t>
            </a:r>
            <a:endParaRPr lang="en-US" sz="3200" dirty="0"/>
          </a:p>
        </p:txBody>
      </p:sp>
    </p:spTree>
    <p:extLst>
      <p:ext uri="{BB962C8B-B14F-4D97-AF65-F5344CB8AC3E}">
        <p14:creationId xmlns:p14="http://schemas.microsoft.com/office/powerpoint/2010/main" val="42298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Prerequisites for Continuous Integration</a:t>
            </a:r>
            <a:endParaRPr lang="en-US" dirty="0"/>
          </a:p>
        </p:txBody>
      </p:sp>
      <p:sp>
        <p:nvSpPr>
          <p:cNvPr id="3" name="Content Placeholder 2"/>
          <p:cNvSpPr>
            <a:spLocks noGrp="1"/>
          </p:cNvSpPr>
          <p:nvPr>
            <p:ph idx="1"/>
          </p:nvPr>
        </p:nvSpPr>
        <p:spPr>
          <a:ln>
            <a:solidFill>
              <a:schemeClr val="accent1"/>
            </a:solidFill>
          </a:ln>
        </p:spPr>
        <p:txBody>
          <a:bodyPr anchor="t">
            <a:normAutofit/>
          </a:bodyPr>
          <a:lstStyle/>
          <a:p>
            <a:r>
              <a:rPr lang="en-US" sz="2800" dirty="0" smtClean="0"/>
              <a:t>You have build systems that can build and test your services.</a:t>
            </a:r>
          </a:p>
          <a:p>
            <a:pPr lvl="1"/>
            <a:r>
              <a:rPr lang="en-US" sz="2400" dirty="0" err="1" smtClean="0"/>
              <a:t>Gradle</a:t>
            </a:r>
            <a:r>
              <a:rPr lang="en-US" sz="2400" dirty="0" smtClean="0"/>
              <a:t>, Maven, Ant, </a:t>
            </a:r>
            <a:r>
              <a:rPr lang="en-US" sz="2400" dirty="0" err="1" smtClean="0"/>
              <a:t>etc</a:t>
            </a:r>
            <a:r>
              <a:rPr lang="en-US" sz="2400" dirty="0" smtClean="0"/>
              <a:t> are some popular choices</a:t>
            </a:r>
          </a:p>
          <a:p>
            <a:pPr lvl="1"/>
            <a:r>
              <a:rPr lang="en-US" dirty="0" smtClean="0"/>
              <a:t>These help you organize your projects, too</a:t>
            </a:r>
            <a:endParaRPr lang="en-US" sz="2400" dirty="0" smtClean="0"/>
          </a:p>
          <a:p>
            <a:r>
              <a:rPr lang="en-US" b="1" dirty="0" smtClean="0"/>
              <a:t>You can automate the deployment of any dependencies</a:t>
            </a:r>
            <a:endParaRPr lang="en-US" b="1" dirty="0"/>
          </a:p>
          <a:p>
            <a:pPr lvl="1"/>
            <a:r>
              <a:rPr lang="en-US" dirty="0"/>
              <a:t>Libraries, run time environments, compilers, </a:t>
            </a:r>
            <a:r>
              <a:rPr lang="en-US" dirty="0" smtClean="0"/>
              <a:t>databases, web servers, etc.</a:t>
            </a:r>
          </a:p>
          <a:p>
            <a:r>
              <a:rPr lang="en-US" dirty="0" smtClean="0"/>
              <a:t>You have different branches for your code in GitHub to separate features, integration code, and release code.</a:t>
            </a:r>
          </a:p>
          <a:p>
            <a:r>
              <a:rPr lang="en-US" dirty="0" smtClean="0"/>
              <a:t>CI applies to </a:t>
            </a:r>
            <a:r>
              <a:rPr lang="en-US" dirty="0" smtClean="0"/>
              <a:t>your test/integration branch</a:t>
            </a:r>
            <a:endParaRPr lang="en-US" dirty="0" smtClean="0"/>
          </a:p>
          <a:p>
            <a:pPr lvl="1"/>
            <a:r>
              <a:rPr lang="en-US" sz="2400" dirty="0" smtClean="0"/>
              <a:t>We </a:t>
            </a:r>
            <a:r>
              <a:rPr lang="en-US" sz="2400" dirty="0" smtClean="0"/>
              <a:t>called this </a:t>
            </a:r>
            <a:r>
              <a:rPr lang="en-US" sz="2400" dirty="0" smtClean="0"/>
              <a:t>“develop” </a:t>
            </a:r>
            <a:r>
              <a:rPr lang="en-US" sz="2400" dirty="0" smtClean="0"/>
              <a:t>earlier</a:t>
            </a:r>
            <a:endParaRPr lang="en-US" sz="3200" dirty="0" smtClean="0"/>
          </a:p>
          <a:p>
            <a:endParaRPr lang="en-US" dirty="0"/>
          </a:p>
        </p:txBody>
      </p:sp>
      <p:sp>
        <p:nvSpPr>
          <p:cNvPr id="4" name="TextBox 3"/>
          <p:cNvSpPr txBox="1"/>
          <p:nvPr/>
        </p:nvSpPr>
        <p:spPr>
          <a:xfrm>
            <a:off x="3946566" y="6187044"/>
            <a:ext cx="429886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Infrastructure as Code</a:t>
            </a:r>
            <a:endParaRPr lang="en-US" sz="2800" dirty="0"/>
          </a:p>
        </p:txBody>
      </p:sp>
    </p:spTree>
    <p:extLst>
      <p:ext uri="{BB962C8B-B14F-4D97-AF65-F5344CB8AC3E}">
        <p14:creationId xmlns:p14="http://schemas.microsoft.com/office/powerpoint/2010/main" val="156894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08100"/>
            <a:ext cx="8128000" cy="5549900"/>
          </a:xfrm>
          <a:prstGeom prst="rect">
            <a:avLst/>
          </a:prstGeom>
        </p:spPr>
      </p:pic>
      <p:sp>
        <p:nvSpPr>
          <p:cNvPr id="8" name="Title 7"/>
          <p:cNvSpPr>
            <a:spLocks noGrp="1"/>
          </p:cNvSpPr>
          <p:nvPr>
            <p:ph type="title"/>
          </p:nvPr>
        </p:nvSpPr>
        <p:spPr>
          <a:xfrm>
            <a:off x="838200" y="0"/>
            <a:ext cx="10515600" cy="1325563"/>
          </a:xfrm>
        </p:spPr>
        <p:txBody>
          <a:bodyPr/>
          <a:lstStyle/>
          <a:p>
            <a:r>
              <a:rPr lang="en-US" dirty="0" smtClean="0"/>
              <a:t>Continuous Integration Cycle</a:t>
            </a:r>
            <a:endParaRPr lang="en-US" dirty="0"/>
          </a:p>
        </p:txBody>
      </p:sp>
      <p:sp>
        <p:nvSpPr>
          <p:cNvPr id="9" name="TextBox 8"/>
          <p:cNvSpPr txBox="1"/>
          <p:nvPr/>
        </p:nvSpPr>
        <p:spPr>
          <a:xfrm>
            <a:off x="7728559" y="1654306"/>
            <a:ext cx="410784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CI is distributed building and testing for multi-developer teams.</a:t>
            </a:r>
            <a:endParaRPr lang="en-US" sz="2800" dirty="0"/>
          </a:p>
        </p:txBody>
      </p:sp>
      <p:sp>
        <p:nvSpPr>
          <p:cNvPr id="2" name="Rectangle 1"/>
          <p:cNvSpPr/>
          <p:nvPr/>
        </p:nvSpPr>
        <p:spPr>
          <a:xfrm>
            <a:off x="7728559" y="4457579"/>
            <a:ext cx="4171168"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t>At the end of the CI phase, you have a running, fully functioning system that can undergo integration and systems testing. </a:t>
            </a:r>
          </a:p>
        </p:txBody>
      </p:sp>
    </p:spTree>
    <p:extLst>
      <p:ext uri="{BB962C8B-B14F-4D97-AF65-F5344CB8AC3E}">
        <p14:creationId xmlns:p14="http://schemas.microsoft.com/office/powerpoint/2010/main" val="23556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sz="3200" dirty="0" smtClean="0"/>
              <a:t>Continuous </a:t>
            </a:r>
            <a:r>
              <a:rPr lang="en-US" sz="3200" dirty="0"/>
              <a:t>Integration (CI) is a development practice that requires developers to integrate code into a shared repository </a:t>
            </a:r>
            <a:r>
              <a:rPr lang="en-US" sz="3200" b="1" dirty="0"/>
              <a:t>several times a day</a:t>
            </a:r>
            <a:r>
              <a:rPr lang="en-US" sz="3200" dirty="0"/>
              <a:t>. </a:t>
            </a:r>
            <a:endParaRPr lang="en-US" sz="3200" dirty="0" smtClean="0"/>
          </a:p>
          <a:p>
            <a:r>
              <a:rPr lang="en-US" sz="3200" dirty="0" smtClean="0"/>
              <a:t>Each </a:t>
            </a:r>
            <a:r>
              <a:rPr lang="en-US" sz="3200" dirty="0"/>
              <a:t>check-in is then verified by an automated </a:t>
            </a:r>
            <a:r>
              <a:rPr lang="en-US" sz="3200" dirty="0" smtClean="0"/>
              <a:t>build that runs unit and some systems tests, </a:t>
            </a:r>
            <a:r>
              <a:rPr lang="en-US" sz="3200" dirty="0"/>
              <a:t>allowing teams to detect problems early</a:t>
            </a:r>
            <a:r>
              <a:rPr lang="en-US" sz="3200" dirty="0" smtClean="0"/>
              <a:t>.</a:t>
            </a:r>
          </a:p>
          <a:p>
            <a:pPr lvl="1"/>
            <a:r>
              <a:rPr lang="en-US" dirty="0" smtClean="0"/>
              <a:t>Your build system had better be quick</a:t>
            </a:r>
          </a:p>
          <a:p>
            <a:r>
              <a:rPr lang="en-US" sz="3200" dirty="0" smtClean="0"/>
              <a:t>By </a:t>
            </a:r>
            <a:r>
              <a:rPr lang="en-US" sz="3200" dirty="0"/>
              <a:t>integrating regularly, you can detect errors </a:t>
            </a:r>
            <a:r>
              <a:rPr lang="en-US" sz="3200" dirty="0" smtClean="0"/>
              <a:t>quickly</a:t>
            </a:r>
            <a:r>
              <a:rPr lang="en-US" sz="3200" dirty="0"/>
              <a:t> </a:t>
            </a:r>
            <a:r>
              <a:rPr lang="en-US" sz="3200" dirty="0" smtClean="0"/>
              <a:t>and fix</a:t>
            </a:r>
            <a:endParaRPr lang="en-US" sz="3200"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37518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 Practices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Maintain a single source </a:t>
            </a:r>
            <a:r>
              <a:rPr lang="en-US" dirty="0" smtClean="0"/>
              <a:t>repository </a:t>
            </a:r>
          </a:p>
          <a:p>
            <a:r>
              <a:rPr lang="en-US" dirty="0"/>
              <a:t>H</a:t>
            </a:r>
            <a:r>
              <a:rPr lang="en-US" dirty="0" smtClean="0"/>
              <a:t>ave a defined build process</a:t>
            </a:r>
            <a:endParaRPr lang="en-US" dirty="0"/>
          </a:p>
          <a:p>
            <a:r>
              <a:rPr lang="en-US" dirty="0"/>
              <a:t>Automate the build</a:t>
            </a:r>
          </a:p>
          <a:p>
            <a:r>
              <a:rPr lang="en-US" dirty="0"/>
              <a:t>Make your build self-testing</a:t>
            </a:r>
          </a:p>
          <a:p>
            <a:r>
              <a:rPr lang="en-US" dirty="0"/>
              <a:t>Every commit </a:t>
            </a:r>
            <a:r>
              <a:rPr lang="en-US" dirty="0" smtClean="0"/>
              <a:t>to the “integration” branch should </a:t>
            </a:r>
            <a:r>
              <a:rPr lang="en-US" dirty="0"/>
              <a:t>build on an integration machine</a:t>
            </a:r>
          </a:p>
          <a:p>
            <a:r>
              <a:rPr lang="en-US" dirty="0"/>
              <a:t>Keep the build fast</a:t>
            </a:r>
          </a:p>
          <a:p>
            <a:r>
              <a:rPr lang="en-US" dirty="0"/>
              <a:t>Test in a clone of the production environment</a:t>
            </a:r>
          </a:p>
          <a:p>
            <a:r>
              <a:rPr lang="en-US" dirty="0"/>
              <a:t>Make it easy for anyone to get the latest executable</a:t>
            </a:r>
          </a:p>
          <a:p>
            <a:r>
              <a:rPr lang="en-US" dirty="0"/>
              <a:t>Everyone can see what’s happening</a:t>
            </a:r>
          </a:p>
          <a:p>
            <a:r>
              <a:rPr lang="en-US" dirty="0"/>
              <a:t>Automate </a:t>
            </a:r>
            <a:r>
              <a:rPr lang="en-US" dirty="0" smtClean="0"/>
              <a:t>deployment</a:t>
            </a:r>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smtClean="0"/>
              <a:t>https://</a:t>
            </a:r>
            <a:r>
              <a:rPr lang="en-US" dirty="0" err="1" smtClean="0"/>
              <a:t>www.thoughtworks.com</a:t>
            </a:r>
            <a:r>
              <a:rPr lang="en-US" dirty="0" smtClean="0"/>
              <a:t>/continuous-integration</a:t>
            </a:r>
            <a:endParaRPr lang="en-US" dirty="0"/>
          </a:p>
        </p:txBody>
      </p:sp>
      <p:sp>
        <p:nvSpPr>
          <p:cNvPr id="5" name="TextBox 4"/>
          <p:cNvSpPr txBox="1"/>
          <p:nvPr/>
        </p:nvSpPr>
        <p:spPr>
          <a:xfrm>
            <a:off x="9206630" y="4926905"/>
            <a:ext cx="2680570" cy="1384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Note this is not just for </a:t>
            </a:r>
            <a:r>
              <a:rPr lang="en-US" sz="2800" dirty="0" err="1" smtClean="0"/>
              <a:t>microservices</a:t>
            </a:r>
            <a:r>
              <a:rPr lang="en-US" sz="2800" dirty="0" smtClean="0"/>
              <a:t>.</a:t>
            </a:r>
            <a:endParaRPr lang="en-US" sz="2800" dirty="0"/>
          </a:p>
        </p:txBody>
      </p:sp>
    </p:spTree>
    <p:extLst>
      <p:ext uri="{BB962C8B-B14F-4D97-AF65-F5344CB8AC3E}">
        <p14:creationId xmlns:p14="http://schemas.microsoft.com/office/powerpoint/2010/main" val="147466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Sequence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Developers check out code into their private workspaces.</a:t>
            </a:r>
          </a:p>
          <a:p>
            <a:pPr marL="514350" indent="-514350">
              <a:buFont typeface="+mj-lt"/>
              <a:buAutoNum type="arabicPeriod"/>
            </a:pPr>
            <a:r>
              <a:rPr lang="en-US" dirty="0"/>
              <a:t>When done, commit the changes to the repository.</a:t>
            </a:r>
          </a:p>
          <a:p>
            <a:pPr marL="514350" indent="-514350">
              <a:buFont typeface="+mj-lt"/>
              <a:buAutoNum type="arabicPeriod"/>
            </a:pPr>
            <a:r>
              <a:rPr lang="en-US" dirty="0"/>
              <a:t>The CI server monitors the repository and checks out changes when they occur.</a:t>
            </a:r>
          </a:p>
          <a:p>
            <a:pPr marL="514350" indent="-514350">
              <a:buFont typeface="+mj-lt"/>
              <a:buAutoNum type="arabicPeriod"/>
            </a:pPr>
            <a:r>
              <a:rPr lang="en-US" dirty="0"/>
              <a:t>The CI server builds the system and runs unit and integration tests.</a:t>
            </a:r>
          </a:p>
          <a:p>
            <a:pPr marL="514350" indent="-514350">
              <a:buFont typeface="+mj-lt"/>
              <a:buAutoNum type="arabicPeriod"/>
            </a:pPr>
            <a:r>
              <a:rPr lang="en-US" dirty="0"/>
              <a:t>The CI server releases deployable artefacts for testing.</a:t>
            </a:r>
          </a:p>
          <a:p>
            <a:pPr marL="514350" indent="-514350">
              <a:buFont typeface="+mj-lt"/>
              <a:buAutoNum type="arabicPeriod"/>
            </a:pPr>
            <a:r>
              <a:rPr lang="en-US" dirty="0"/>
              <a:t>The CI server assigns a build label to the version of the code it just built.</a:t>
            </a:r>
          </a:p>
          <a:p>
            <a:pPr marL="514350" indent="-514350">
              <a:buFont typeface="+mj-lt"/>
              <a:buAutoNum type="arabicPeriod"/>
            </a:pPr>
            <a:r>
              <a:rPr lang="en-US" dirty="0"/>
              <a:t>The CI server informs the team of the successful build.</a:t>
            </a:r>
          </a:p>
          <a:p>
            <a:pPr marL="514350" indent="-514350">
              <a:buFont typeface="+mj-lt"/>
              <a:buAutoNum type="arabicPeriod"/>
            </a:pPr>
            <a:r>
              <a:rPr lang="en-US" dirty="0"/>
              <a:t>If the build or tests fail, the CI server alerts the team.</a:t>
            </a:r>
          </a:p>
          <a:p>
            <a:pPr marL="514350" indent="-514350">
              <a:buFont typeface="+mj-lt"/>
              <a:buAutoNum type="arabicPeriod"/>
            </a:pPr>
            <a:r>
              <a:rPr lang="en-US" dirty="0"/>
              <a:t>The team fix the issue at the earliest opportunity.</a:t>
            </a:r>
          </a:p>
          <a:p>
            <a:pPr marL="514350" indent="-514350">
              <a:buFont typeface="+mj-lt"/>
              <a:buAutoNum type="arabicPeriod"/>
            </a:pPr>
            <a:r>
              <a:rPr lang="en-US" dirty="0"/>
              <a:t>Continue to continually integrate and test throughout the project.</a:t>
            </a:r>
          </a:p>
          <a:p>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5601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CI Concepts to </a:t>
            </a:r>
            <a:r>
              <a:rPr lang="en-US" dirty="0" err="1"/>
              <a:t>Microservices</a:t>
            </a:r>
            <a:endParaRPr lang="en-US" dirty="0"/>
          </a:p>
        </p:txBody>
      </p:sp>
      <p:sp>
        <p:nvSpPr>
          <p:cNvPr id="3" name="Content Placeholder 2"/>
          <p:cNvSpPr>
            <a:spLocks noGrp="1"/>
          </p:cNvSpPr>
          <p:nvPr>
            <p:ph idx="1"/>
          </p:nvPr>
        </p:nvSpPr>
        <p:spPr/>
        <p:txBody>
          <a:bodyPr>
            <a:normAutofit/>
          </a:bodyPr>
          <a:lstStyle/>
          <a:p>
            <a:r>
              <a:rPr lang="en-US" sz="3600" dirty="0" smtClean="0"/>
              <a:t>Integration and system testing are import for the CI phase</a:t>
            </a:r>
          </a:p>
          <a:p>
            <a:pPr lvl="1"/>
            <a:r>
              <a:rPr lang="en-US" sz="3200" dirty="0" smtClean="0"/>
              <a:t>Unit tests are not enough with decentralized development</a:t>
            </a:r>
          </a:p>
          <a:p>
            <a:r>
              <a:rPr lang="en-US" sz="3600" dirty="0" smtClean="0"/>
              <a:t>You have at least two choices on how to deploy </a:t>
            </a:r>
            <a:r>
              <a:rPr lang="en-US" sz="3600" dirty="0" err="1" smtClean="0"/>
              <a:t>microservices</a:t>
            </a:r>
            <a:r>
              <a:rPr lang="en-US" sz="3600" dirty="0" smtClean="0"/>
              <a:t> for testing...</a:t>
            </a:r>
          </a:p>
        </p:txBody>
      </p:sp>
    </p:spTree>
    <p:extLst>
      <p:ext uri="{BB962C8B-B14F-4D97-AF65-F5344CB8AC3E}">
        <p14:creationId xmlns:p14="http://schemas.microsoft.com/office/powerpoint/2010/main" val="41424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#1: Build All Services</a:t>
            </a:r>
            <a:endParaRPr lang="en-US" dirty="0"/>
          </a:p>
        </p:txBody>
      </p:sp>
      <p:sp>
        <p:nvSpPr>
          <p:cNvPr id="3" name="Content Placeholder 2"/>
          <p:cNvSpPr>
            <a:spLocks noGrp="1"/>
          </p:cNvSpPr>
          <p:nvPr>
            <p:ph idx="1"/>
          </p:nvPr>
        </p:nvSpPr>
        <p:spPr/>
        <p:txBody>
          <a:bodyPr>
            <a:normAutofit/>
          </a:bodyPr>
          <a:lstStyle/>
          <a:p>
            <a:r>
              <a:rPr lang="en-US" dirty="0" smtClean="0"/>
              <a:t>Build and test the whole environment</a:t>
            </a:r>
          </a:p>
          <a:p>
            <a:pPr lvl="1"/>
            <a:r>
              <a:rPr lang="en-US" dirty="0" smtClean="0"/>
              <a:t>Your current check-in plus all other stable branch services.</a:t>
            </a:r>
          </a:p>
          <a:p>
            <a:r>
              <a:rPr lang="en-US" dirty="0" smtClean="0"/>
              <a:t>Other branches: could be ”dev” or could be “release”</a:t>
            </a:r>
          </a:p>
          <a:p>
            <a:pPr lvl="1"/>
            <a:r>
              <a:rPr lang="en-US" dirty="0" smtClean="0"/>
              <a:t>Depends on how you handle deployments (see below)</a:t>
            </a:r>
          </a:p>
          <a:p>
            <a:r>
              <a:rPr lang="en-US" dirty="0" smtClean="0"/>
              <a:t>Advantage: you know exactly what you are building against</a:t>
            </a:r>
          </a:p>
          <a:p>
            <a:r>
              <a:rPr lang="en-US" dirty="0" smtClean="0"/>
              <a:t>Disadvantage: may not be feasible with many services, very slow builds</a:t>
            </a:r>
          </a:p>
          <a:p>
            <a:r>
              <a:rPr lang="en-US" dirty="0" smtClean="0"/>
              <a:t>What kinds of tests?</a:t>
            </a:r>
          </a:p>
          <a:p>
            <a:pPr lvl="1"/>
            <a:r>
              <a:rPr lang="en-US" dirty="0" smtClean="0"/>
              <a:t>Unit, integration, and end-to-end system tests</a:t>
            </a:r>
          </a:p>
          <a:p>
            <a:endParaRPr lang="en-US" dirty="0"/>
          </a:p>
        </p:txBody>
      </p:sp>
      <p:sp>
        <p:nvSpPr>
          <p:cNvPr id="4" name="TextBox 3"/>
          <p:cNvSpPr txBox="1"/>
          <p:nvPr/>
        </p:nvSpPr>
        <p:spPr>
          <a:xfrm>
            <a:off x="507165" y="6237962"/>
            <a:ext cx="11177675"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2000" dirty="0" smtClean="0"/>
              <a:t>This is what you </a:t>
            </a:r>
            <a:r>
              <a:rPr lang="en-US" sz="2000" dirty="0" smtClean="0"/>
              <a:t>can </a:t>
            </a:r>
            <a:r>
              <a:rPr lang="en-US" sz="2000" dirty="0" smtClean="0"/>
              <a:t>do </a:t>
            </a:r>
            <a:r>
              <a:rPr lang="en-US" sz="2000" dirty="0" smtClean="0"/>
              <a:t>for class assignments, but at some point it doesn’t scale up to multiple developers</a:t>
            </a:r>
            <a:endParaRPr lang="en-US" sz="2000" dirty="0"/>
          </a:p>
        </p:txBody>
      </p:sp>
    </p:spTree>
    <p:extLst>
      <p:ext uri="{BB962C8B-B14F-4D97-AF65-F5344CB8AC3E}">
        <p14:creationId xmlns:p14="http://schemas.microsoft.com/office/powerpoint/2010/main" val="10800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 Build and Test One Service at a Time</a:t>
            </a:r>
            <a:endParaRPr lang="en-US" dirty="0"/>
          </a:p>
        </p:txBody>
      </p:sp>
      <p:sp>
        <p:nvSpPr>
          <p:cNvPr id="3" name="Content Placeholder 2"/>
          <p:cNvSpPr>
            <a:spLocks noGrp="1"/>
          </p:cNvSpPr>
          <p:nvPr>
            <p:ph idx="1"/>
          </p:nvPr>
        </p:nvSpPr>
        <p:spPr>
          <a:xfrm>
            <a:off x="838200" y="1700365"/>
            <a:ext cx="10515600" cy="2533432"/>
          </a:xfrm>
        </p:spPr>
        <p:txBody>
          <a:bodyPr>
            <a:normAutofit fontScale="92500" lnSpcReduction="10000"/>
          </a:bodyPr>
          <a:lstStyle/>
          <a:p>
            <a:r>
              <a:rPr lang="en-US" dirty="0" smtClean="0"/>
              <a:t>Build only your service.</a:t>
            </a:r>
          </a:p>
          <a:p>
            <a:r>
              <a:rPr lang="en-US" dirty="0" smtClean="0"/>
              <a:t>Deploy your service into a stable production-like setting for testing.</a:t>
            </a:r>
          </a:p>
          <a:p>
            <a:pPr lvl="1"/>
            <a:r>
              <a:rPr lang="en-US" dirty="0" smtClean="0"/>
              <a:t>Consists of pre-built services based on stable (master or release) versions.</a:t>
            </a:r>
          </a:p>
          <a:p>
            <a:r>
              <a:rPr lang="en-US" dirty="0" smtClean="0"/>
              <a:t>But beware: this could lead to side effects if other services are actively being changed by other developers.</a:t>
            </a:r>
          </a:p>
          <a:p>
            <a:r>
              <a:rPr lang="en-US" dirty="0" smtClean="0"/>
              <a:t>Solution: deploy continuously</a:t>
            </a:r>
          </a:p>
        </p:txBody>
      </p:sp>
      <p:sp>
        <p:nvSpPr>
          <p:cNvPr id="4" name="Oval 3"/>
          <p:cNvSpPr/>
          <p:nvPr/>
        </p:nvSpPr>
        <p:spPr>
          <a:xfrm>
            <a:off x="1503124" y="4885151"/>
            <a:ext cx="1189972"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
        <p:nvSpPr>
          <p:cNvPr id="5" name="Right Arrow 4"/>
          <p:cNvSpPr/>
          <p:nvPr/>
        </p:nvSpPr>
        <p:spPr>
          <a:xfrm>
            <a:off x="3557392" y="5198301"/>
            <a:ext cx="2242161"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60502"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#1</a:t>
            </a:r>
            <a:endParaRPr lang="en-US" dirty="0"/>
          </a:p>
        </p:txBody>
      </p:sp>
      <p:sp>
        <p:nvSpPr>
          <p:cNvPr id="8" name="Oval 7"/>
          <p:cNvSpPr/>
          <p:nvPr/>
        </p:nvSpPr>
        <p:spPr>
          <a:xfrm>
            <a:off x="9171145"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#4</a:t>
            </a:r>
            <a:endParaRPr lang="en-US" dirty="0"/>
          </a:p>
        </p:txBody>
      </p:sp>
      <p:sp>
        <p:nvSpPr>
          <p:cNvPr id="9" name="Oval 8"/>
          <p:cNvSpPr/>
          <p:nvPr/>
        </p:nvSpPr>
        <p:spPr>
          <a:xfrm>
            <a:off x="7565721"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#3</a:t>
            </a:r>
            <a:endParaRPr lang="en-US" dirty="0"/>
          </a:p>
        </p:txBody>
      </p:sp>
      <p:sp>
        <p:nvSpPr>
          <p:cNvPr id="10" name="Oval 9"/>
          <p:cNvSpPr/>
          <p:nvPr/>
        </p:nvSpPr>
        <p:spPr>
          <a:xfrm>
            <a:off x="9820406"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#2</a:t>
            </a:r>
            <a:endParaRPr lang="en-US" dirty="0"/>
          </a:p>
        </p:txBody>
      </p:sp>
      <p:sp>
        <p:nvSpPr>
          <p:cNvPr id="11" name="Oval 10"/>
          <p:cNvSpPr/>
          <p:nvPr/>
        </p:nvSpPr>
        <p:spPr>
          <a:xfrm>
            <a:off x="6455078" y="4478055"/>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#0</a:t>
            </a:r>
            <a:endParaRPr lang="en-US" dirty="0"/>
          </a:p>
        </p:txBody>
      </p:sp>
      <p:sp>
        <p:nvSpPr>
          <p:cNvPr id="6" name="Oval 5"/>
          <p:cNvSpPr/>
          <p:nvPr/>
        </p:nvSpPr>
        <p:spPr>
          <a:xfrm>
            <a:off x="6327733" y="4496844"/>
            <a:ext cx="1237988"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Tree>
    <p:extLst>
      <p:ext uri="{BB962C8B-B14F-4D97-AF65-F5344CB8AC3E}">
        <p14:creationId xmlns:p14="http://schemas.microsoft.com/office/powerpoint/2010/main" val="547427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Continuous Deployment</a:t>
            </a:r>
            <a:endParaRPr lang="en-US" dirty="0"/>
          </a:p>
        </p:txBody>
      </p:sp>
      <p:sp>
        <p:nvSpPr>
          <p:cNvPr id="5" name="Subtitle 4"/>
          <p:cNvSpPr>
            <a:spLocks noGrp="1"/>
          </p:cNvSpPr>
          <p:nvPr>
            <p:ph type="subTitle" idx="1"/>
          </p:nvPr>
        </p:nvSpPr>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smtClean="0"/>
              <a:t>The other half of the battle</a:t>
            </a:r>
            <a:endParaRPr lang="en-US" sz="3200" dirty="0"/>
          </a:p>
        </p:txBody>
      </p:sp>
    </p:spTree>
    <p:extLst>
      <p:ext uri="{BB962C8B-B14F-4D97-AF65-F5344CB8AC3E}">
        <p14:creationId xmlns:p14="http://schemas.microsoft.com/office/powerpoint/2010/main" val="79872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982" y="0"/>
            <a:ext cx="9840036" cy="6858000"/>
          </a:xfrm>
          <a:prstGeom prst="rect">
            <a:avLst/>
          </a:prstGeom>
        </p:spPr>
      </p:pic>
    </p:spTree>
    <p:extLst>
      <p:ext uri="{BB962C8B-B14F-4D97-AF65-F5344CB8AC3E}">
        <p14:creationId xmlns:p14="http://schemas.microsoft.com/office/powerpoint/2010/main" val="17807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 (CD)</a:t>
            </a:r>
            <a:endParaRPr lang="en-US" dirty="0"/>
          </a:p>
        </p:txBody>
      </p:sp>
      <p:sp>
        <p:nvSpPr>
          <p:cNvPr id="3" name="Content Placeholder 2"/>
          <p:cNvSpPr>
            <a:spLocks noGrp="1"/>
          </p:cNvSpPr>
          <p:nvPr>
            <p:ph idx="1"/>
          </p:nvPr>
        </p:nvSpPr>
        <p:spPr/>
        <p:txBody>
          <a:bodyPr>
            <a:normAutofit/>
          </a:bodyPr>
          <a:lstStyle/>
          <a:p>
            <a:r>
              <a:rPr lang="en-US" dirty="0" smtClean="0"/>
              <a:t>CD extends CI concepts to frequently push working code into production.</a:t>
            </a:r>
          </a:p>
          <a:p>
            <a:pPr lvl="1"/>
            <a:r>
              <a:rPr lang="en-US" dirty="0" smtClean="0"/>
              <a:t>”Hands free” deployment</a:t>
            </a:r>
          </a:p>
          <a:p>
            <a:r>
              <a:rPr lang="en-US" dirty="0" smtClean="0"/>
              <a:t>The hard part of CD: transitioning and rolling back data behind </a:t>
            </a:r>
            <a:r>
              <a:rPr lang="en-US" dirty="0" err="1" smtClean="0"/>
              <a:t>stateful</a:t>
            </a:r>
            <a:r>
              <a:rPr lang="en-US" dirty="0" smtClean="0"/>
              <a:t> services</a:t>
            </a:r>
          </a:p>
          <a:p>
            <a:pPr lvl="1"/>
            <a:r>
              <a:rPr lang="en-US" dirty="0" smtClean="0"/>
              <a:t>Airavata’s registry </a:t>
            </a:r>
            <a:r>
              <a:rPr lang="en-US" dirty="0" smtClean="0"/>
              <a:t>component, for example</a:t>
            </a:r>
            <a:endParaRPr lang="en-US" dirty="0" smtClean="0"/>
          </a:p>
          <a:p>
            <a:pPr lvl="1"/>
            <a:r>
              <a:rPr lang="en-US" dirty="0" smtClean="0"/>
              <a:t>More about this in a moment</a:t>
            </a:r>
            <a:endParaRPr lang="en-US" dirty="0" smtClean="0"/>
          </a:p>
        </p:txBody>
      </p:sp>
    </p:spTree>
    <p:extLst>
      <p:ext uri="{BB962C8B-B14F-4D97-AF65-F5344CB8AC3E}">
        <p14:creationId xmlns:p14="http://schemas.microsoft.com/office/powerpoint/2010/main" val="123308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345"/>
            <a:ext cx="12192000" cy="6411310"/>
          </a:xfrm>
          <a:prstGeom prst="rect">
            <a:avLst/>
          </a:prstGeom>
        </p:spPr>
      </p:pic>
    </p:spTree>
    <p:extLst>
      <p:ext uri="{BB962C8B-B14F-4D97-AF65-F5344CB8AC3E}">
        <p14:creationId xmlns:p14="http://schemas.microsoft.com/office/powerpoint/2010/main" val="18521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 and </a:t>
            </a:r>
            <a:r>
              <a:rPr lang="en-US" dirty="0" err="1" smtClean="0"/>
              <a:t>Microservices</a:t>
            </a:r>
            <a:endParaRPr lang="en-US" dirty="0"/>
          </a:p>
        </p:txBody>
      </p:sp>
      <p:sp>
        <p:nvSpPr>
          <p:cNvPr id="3" name="Content Placeholder 2"/>
          <p:cNvSpPr>
            <a:spLocks noGrp="1"/>
          </p:cNvSpPr>
          <p:nvPr>
            <p:ph idx="1"/>
          </p:nvPr>
        </p:nvSpPr>
        <p:spPr/>
        <p:txBody>
          <a:bodyPr>
            <a:normAutofit/>
          </a:bodyPr>
          <a:lstStyle/>
          <a:p>
            <a:r>
              <a:rPr lang="en-US" dirty="0" err="1" smtClean="0"/>
              <a:t>Microservices</a:t>
            </a:r>
            <a:r>
              <a:rPr lang="en-US" dirty="0" smtClean="0"/>
              <a:t> are not just small, they are redundant. </a:t>
            </a:r>
          </a:p>
          <a:p>
            <a:r>
              <a:rPr lang="en-US" dirty="0" smtClean="0"/>
              <a:t>Each service may be replicated numerous times for at least two different reasons....</a:t>
            </a:r>
          </a:p>
          <a:p>
            <a:pPr lvl="1"/>
            <a:r>
              <a:rPr lang="en-US" dirty="0" smtClean="0"/>
              <a:t>Real systems are a mixture of these</a:t>
            </a:r>
          </a:p>
        </p:txBody>
      </p:sp>
    </p:spTree>
    <p:extLst>
      <p:ext uri="{BB962C8B-B14F-4D97-AF65-F5344CB8AC3E}">
        <p14:creationId xmlns:p14="http://schemas.microsoft.com/office/powerpoint/2010/main" val="938953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 1: Fault Tolerance</a:t>
            </a:r>
            <a:endParaRPr lang="en-US" dirty="0"/>
          </a:p>
        </p:txBody>
      </p:sp>
      <p:sp>
        <p:nvSpPr>
          <p:cNvPr id="3" name="Content Placeholder 2"/>
          <p:cNvSpPr>
            <a:spLocks noGrp="1"/>
          </p:cNvSpPr>
          <p:nvPr>
            <p:ph idx="1"/>
          </p:nvPr>
        </p:nvSpPr>
        <p:spPr/>
        <p:txBody>
          <a:bodyPr/>
          <a:lstStyle/>
          <a:p>
            <a:r>
              <a:rPr lang="en-US" dirty="0" smtClean="0"/>
              <a:t>A backup </a:t>
            </a:r>
            <a:r>
              <a:rPr lang="en-US" dirty="0"/>
              <a:t>service can replace the master instance if the master fails.</a:t>
            </a:r>
          </a:p>
          <a:p>
            <a:pPr lvl="1"/>
            <a:r>
              <a:rPr lang="en-US" dirty="0" err="1"/>
              <a:t>Stateful</a:t>
            </a:r>
            <a:r>
              <a:rPr lang="en-US" dirty="0"/>
              <a:t> services like those wrapping databases.</a:t>
            </a:r>
          </a:p>
          <a:p>
            <a:pPr lvl="1"/>
            <a:r>
              <a:rPr lang="en-US" dirty="0"/>
              <a:t>“Leader election” situations: Apache Zookeeper, </a:t>
            </a:r>
            <a:r>
              <a:rPr lang="en-US" dirty="0" err="1"/>
              <a:t>Zab</a:t>
            </a:r>
            <a:r>
              <a:rPr lang="en-US" dirty="0"/>
              <a:t> and </a:t>
            </a:r>
            <a:r>
              <a:rPr lang="en-US" dirty="0" smtClean="0"/>
              <a:t>RAFT</a:t>
            </a:r>
            <a:endParaRPr lang="en-US" dirty="0"/>
          </a:p>
        </p:txBody>
      </p:sp>
      <p:pic>
        <p:nvPicPr>
          <p:cNvPr id="5" name="Picture 4"/>
          <p:cNvPicPr>
            <a:picLocks noChangeAspect="1"/>
          </p:cNvPicPr>
          <p:nvPr/>
        </p:nvPicPr>
        <p:blipFill>
          <a:blip r:embed="rId2"/>
          <a:stretch>
            <a:fillRect/>
          </a:stretch>
        </p:blipFill>
        <p:spPr>
          <a:xfrm>
            <a:off x="3708400" y="3746500"/>
            <a:ext cx="8483600" cy="31115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20870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 #2: Load Balancing</a:t>
            </a:r>
            <a:endParaRPr lang="en-US" dirty="0"/>
          </a:p>
        </p:txBody>
      </p:sp>
      <p:sp>
        <p:nvSpPr>
          <p:cNvPr id="3" name="Content Placeholder 2"/>
          <p:cNvSpPr>
            <a:spLocks noGrp="1"/>
          </p:cNvSpPr>
          <p:nvPr>
            <p:ph idx="1"/>
          </p:nvPr>
        </p:nvSpPr>
        <p:spPr/>
        <p:txBody>
          <a:bodyPr/>
          <a:lstStyle/>
          <a:p>
            <a:r>
              <a:rPr lang="en-US" dirty="0" smtClean="0"/>
              <a:t>Work is </a:t>
            </a:r>
            <a:r>
              <a:rPr lang="en-US" dirty="0"/>
              <a:t>distributed among otherwise equal clones of a service for performance</a:t>
            </a:r>
          </a:p>
          <a:p>
            <a:pPr lvl="1"/>
            <a:r>
              <a:rPr lang="en-US" dirty="0"/>
              <a:t>Works best for stateless, lightly coupled services</a:t>
            </a:r>
            <a:r>
              <a:rPr lang="en-US" dirty="0" smtClean="0"/>
              <a:t>.</a:t>
            </a:r>
          </a:p>
          <a:p>
            <a:pPr lvl="1"/>
            <a:r>
              <a:rPr lang="en-US" dirty="0" smtClean="0"/>
              <a:t>This </a:t>
            </a:r>
            <a:r>
              <a:rPr lang="en-US" dirty="0"/>
              <a:t>could includes geographic distribution</a:t>
            </a:r>
          </a:p>
          <a:p>
            <a:pPr lvl="1"/>
            <a:r>
              <a:rPr lang="en-US" dirty="0" smtClean="0"/>
              <a:t>Messaging </a:t>
            </a:r>
            <a:r>
              <a:rPr lang="en-US" dirty="0"/>
              <a:t>systems (future lecture) are used for routing</a:t>
            </a:r>
          </a:p>
          <a:p>
            <a:endParaRPr lang="en-US" dirty="0"/>
          </a:p>
        </p:txBody>
      </p:sp>
      <p:pic>
        <p:nvPicPr>
          <p:cNvPr id="4" name="Picture 3"/>
          <p:cNvPicPr>
            <a:picLocks noChangeAspect="1"/>
          </p:cNvPicPr>
          <p:nvPr/>
        </p:nvPicPr>
        <p:blipFill>
          <a:blip r:embed="rId2"/>
          <a:stretch>
            <a:fillRect/>
          </a:stretch>
        </p:blipFill>
        <p:spPr>
          <a:xfrm>
            <a:off x="6923314" y="3897433"/>
            <a:ext cx="5256811" cy="296056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17177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Strategies</a:t>
            </a:r>
            <a:endParaRPr lang="en-US" dirty="0"/>
          </a:p>
        </p:txBody>
      </p:sp>
      <p:sp>
        <p:nvSpPr>
          <p:cNvPr id="10" name="Text Placeholder 9"/>
          <p:cNvSpPr>
            <a:spLocks noGrp="1"/>
          </p:cNvSpPr>
          <p:nvPr>
            <p:ph type="body" idx="1"/>
          </p:nvPr>
        </p:nvSpPr>
        <p:spPr/>
        <p:txBody>
          <a:bodyPr>
            <a:normAutofit/>
          </a:bodyPr>
          <a:lstStyle/>
          <a:p>
            <a:r>
              <a:rPr lang="en-US" sz="3600" dirty="0" smtClean="0"/>
              <a:t>Rolling Updates</a:t>
            </a:r>
            <a:endParaRPr lang="en-US" sz="3600" dirty="0"/>
          </a:p>
        </p:txBody>
      </p:sp>
      <p:sp>
        <p:nvSpPr>
          <p:cNvPr id="8" name="Content Placeholder 7"/>
          <p:cNvSpPr>
            <a:spLocks noGrp="1"/>
          </p:cNvSpPr>
          <p:nvPr>
            <p:ph sz="half" idx="2"/>
          </p:nvPr>
        </p:nvSpPr>
        <p:spPr/>
        <p:txBody>
          <a:bodyPr>
            <a:normAutofit lnSpcReduction="10000"/>
          </a:bodyPr>
          <a:lstStyle/>
          <a:p>
            <a:r>
              <a:rPr lang="en-US" dirty="0" smtClean="0"/>
              <a:t>Incrementally update every instance of every service.</a:t>
            </a:r>
          </a:p>
          <a:p>
            <a:r>
              <a:rPr lang="en-US" dirty="0" smtClean="0"/>
              <a:t>After each update, verify that the updated service is OK.</a:t>
            </a:r>
          </a:p>
          <a:p>
            <a:r>
              <a:rPr lang="en-US" dirty="0" smtClean="0"/>
              <a:t>If OK, update the next instance.</a:t>
            </a:r>
          </a:p>
          <a:p>
            <a:r>
              <a:rPr lang="en-US" dirty="0" smtClean="0"/>
              <a:t>If not, rollback the service instance to the last working version </a:t>
            </a:r>
          </a:p>
          <a:p>
            <a:pPr lvl="1"/>
            <a:r>
              <a:rPr lang="en-US" dirty="0" smtClean="0"/>
              <a:t>Cancel the update</a:t>
            </a:r>
            <a:endParaRPr lang="en-US" dirty="0"/>
          </a:p>
        </p:txBody>
      </p:sp>
      <p:sp>
        <p:nvSpPr>
          <p:cNvPr id="11" name="Text Placeholder 10"/>
          <p:cNvSpPr>
            <a:spLocks noGrp="1"/>
          </p:cNvSpPr>
          <p:nvPr>
            <p:ph type="body" sz="quarter" idx="3"/>
          </p:nvPr>
        </p:nvSpPr>
        <p:spPr/>
        <p:txBody>
          <a:bodyPr>
            <a:normAutofit/>
          </a:bodyPr>
          <a:lstStyle/>
          <a:p>
            <a:r>
              <a:rPr lang="en-US" sz="3600" dirty="0" smtClean="0"/>
              <a:t>All-at-Once Updates</a:t>
            </a:r>
            <a:endParaRPr lang="en-US" sz="3600" dirty="0"/>
          </a:p>
        </p:txBody>
      </p:sp>
      <p:sp>
        <p:nvSpPr>
          <p:cNvPr id="9" name="Content Placeholder 8"/>
          <p:cNvSpPr>
            <a:spLocks noGrp="1"/>
          </p:cNvSpPr>
          <p:nvPr>
            <p:ph sz="quarter" idx="4"/>
          </p:nvPr>
        </p:nvSpPr>
        <p:spPr/>
        <p:txBody>
          <a:bodyPr/>
          <a:lstStyle/>
          <a:p>
            <a:r>
              <a:rPr lang="en-US" dirty="0" smtClean="0"/>
              <a:t>Keep two versions of the system</a:t>
            </a:r>
          </a:p>
          <a:p>
            <a:pPr lvl="1"/>
            <a:r>
              <a:rPr lang="en-US" dirty="0" smtClean="0"/>
              <a:t>Version Blue: the current production system</a:t>
            </a:r>
          </a:p>
          <a:p>
            <a:pPr lvl="1"/>
            <a:r>
              <a:rPr lang="en-US" dirty="0" smtClean="0"/>
              <a:t>Version Green: the updated system, deployed with CD.</a:t>
            </a:r>
          </a:p>
          <a:p>
            <a:r>
              <a:rPr lang="en-US" dirty="0" smtClean="0"/>
              <a:t>Route all calls to Green.</a:t>
            </a:r>
          </a:p>
          <a:p>
            <a:r>
              <a:rPr lang="en-US" dirty="0" smtClean="0"/>
              <a:t>If there are any problems, switch back to Blue</a:t>
            </a:r>
          </a:p>
        </p:txBody>
      </p:sp>
      <p:sp>
        <p:nvSpPr>
          <p:cNvPr id="12" name="TextBox 11"/>
          <p:cNvSpPr txBox="1"/>
          <p:nvPr/>
        </p:nvSpPr>
        <p:spPr>
          <a:xfrm>
            <a:off x="839788" y="6300592"/>
            <a:ext cx="105156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again this becomes tricky when services are </a:t>
            </a:r>
            <a:r>
              <a:rPr lang="en-US" sz="2400" dirty="0" err="1" smtClean="0"/>
              <a:t>stateful</a:t>
            </a:r>
            <a:r>
              <a:rPr lang="en-US" sz="2400" dirty="0" smtClean="0"/>
              <a:t> or record data. </a:t>
            </a:r>
            <a:endParaRPr lang="en-US" sz="2400" dirty="0"/>
          </a:p>
        </p:txBody>
      </p:sp>
    </p:spTree>
    <p:extLst>
      <p:ext uri="{BB962C8B-B14F-4D97-AF65-F5344CB8AC3E}">
        <p14:creationId xmlns:p14="http://schemas.microsoft.com/office/powerpoint/2010/main" val="5962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79400"/>
            <a:ext cx="11684000" cy="1143000"/>
          </a:xfrm>
        </p:spPr>
        <p:txBody>
          <a:bodyPr>
            <a:normAutofit/>
          </a:bodyPr>
          <a:lstStyle/>
          <a:p>
            <a:r>
              <a:rPr lang="en-US" dirty="0"/>
              <a:t>Rolling </a:t>
            </a:r>
            <a:r>
              <a:rPr lang="en-US" dirty="0" smtClean="0"/>
              <a:t>update </a:t>
            </a:r>
            <a:r>
              <a:rPr lang="en-US" dirty="0"/>
              <a:t>– Deploy without downtime</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2" name="Rectangle 1"/>
          <p:cNvSpPr/>
          <p:nvPr/>
        </p:nvSpPr>
        <p:spPr>
          <a:xfrm>
            <a:off x="4796889" y="1769004"/>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cxnSp>
        <p:nvCxnSpPr>
          <p:cNvPr id="21" name="Elbow Connector 20"/>
          <p:cNvCxnSpPr>
            <a:stCxn id="2" idx="2"/>
            <a:endCxn id="6" idx="0"/>
          </p:cNvCxnSpPr>
          <p:nvPr/>
        </p:nvCxnSpPr>
        <p:spPr>
          <a:xfrm rot="5400000">
            <a:off x="4278284" y="2299035"/>
            <a:ext cx="1048545" cy="2422768"/>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5489668" y="3510419"/>
            <a:ext cx="1048545" cy="12700"/>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6701052" y="2299035"/>
            <a:ext cx="1048545" cy="2422768"/>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478064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5" name="Oval 4"/>
          <p:cNvSpPr/>
          <p:nvPr/>
        </p:nvSpPr>
        <p:spPr>
          <a:xfrm>
            <a:off x="2985480"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10" name="Elbow Connector 9"/>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799371" y="194436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9" name="TextBox 8"/>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721043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0" name="TextBox 9"/>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2248427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6" name="Oval 5"/>
          <p:cNvSpPr/>
          <p:nvPr/>
        </p:nvSpPr>
        <p:spPr>
          <a:xfrm>
            <a:off x="7831016"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11" name="Oval 10"/>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13" name="Oval 12"/>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4" name="Elbow Connector 13"/>
          <p:cNvCxnSpPr>
            <a:endCxn id="13"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796889" y="1969421"/>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9" name="TextBox 8"/>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078183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Your Projects</a:t>
            </a:r>
            <a:endParaRPr lang="en-US" dirty="0"/>
          </a:p>
        </p:txBody>
      </p:sp>
      <p:sp>
        <p:nvSpPr>
          <p:cNvPr id="3" name="Content Placeholder 2"/>
          <p:cNvSpPr>
            <a:spLocks noGrp="1"/>
          </p:cNvSpPr>
          <p:nvPr>
            <p:ph idx="1"/>
          </p:nvPr>
        </p:nvSpPr>
        <p:spPr/>
        <p:txBody>
          <a:bodyPr/>
          <a:lstStyle/>
          <a:p>
            <a:r>
              <a:rPr lang="en-US" dirty="0" smtClean="0"/>
              <a:t>I encourage you to follow some form of Test Driven Development</a:t>
            </a:r>
          </a:p>
          <a:p>
            <a:r>
              <a:rPr lang="en-US" dirty="0" smtClean="0"/>
              <a:t>Create mocks for all of the services that you need.</a:t>
            </a:r>
          </a:p>
          <a:p>
            <a:r>
              <a:rPr lang="en-US" dirty="0" smtClean="0"/>
              <a:t>Create tests for each service and for the system as a whole</a:t>
            </a:r>
          </a:p>
          <a:p>
            <a:r>
              <a:rPr lang="en-US" dirty="0" smtClean="0"/>
              <a:t>Get your project’s “skeleton” right with build, test, deploy, </a:t>
            </a:r>
            <a:r>
              <a:rPr lang="en-US" dirty="0" err="1" smtClean="0"/>
              <a:t>etc</a:t>
            </a:r>
            <a:r>
              <a:rPr lang="en-US" dirty="0" smtClean="0"/>
              <a:t> procedures before you worry to much about specific service implementations.</a:t>
            </a:r>
          </a:p>
          <a:p>
            <a:r>
              <a:rPr lang="en-US" dirty="0" smtClean="0"/>
              <a:t>”Fake it until you make it”</a:t>
            </a:r>
            <a:endParaRPr lang="en-US" dirty="0"/>
          </a:p>
        </p:txBody>
      </p:sp>
      <p:pic>
        <p:nvPicPr>
          <p:cNvPr id="5" name="Picture 4"/>
          <p:cNvPicPr>
            <a:picLocks noChangeAspect="1"/>
          </p:cNvPicPr>
          <p:nvPr/>
        </p:nvPicPr>
        <p:blipFill rotWithShape="1">
          <a:blip r:embed="rId2"/>
          <a:srcRect l="16737" r="21312"/>
          <a:stretch/>
        </p:blipFill>
        <p:spPr>
          <a:xfrm>
            <a:off x="8938161" y="4070876"/>
            <a:ext cx="3253839" cy="2787124"/>
          </a:xfrm>
          <a:prstGeom prst="rect">
            <a:avLst/>
          </a:prstGeom>
        </p:spPr>
      </p:pic>
    </p:spTree>
    <p:extLst>
      <p:ext uri="{BB962C8B-B14F-4D97-AF65-F5344CB8AC3E}">
        <p14:creationId xmlns:p14="http://schemas.microsoft.com/office/powerpoint/2010/main" val="25273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Tracking –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206962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0" name="TextBox 9"/>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0836536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2985480" y="4034691"/>
            <a:ext cx="1211384" cy="1211384"/>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5">
                    <a:lumMod val="75000"/>
                  </a:schemeClr>
                </a:solidFill>
                <a:latin typeface="Arial"/>
                <a:cs typeface="Arial"/>
              </a:rPr>
              <a:t>v3</a:t>
            </a:r>
          </a:p>
        </p:txBody>
      </p:sp>
      <p:sp>
        <p:nvSpPr>
          <p:cNvPr id="5" name="Oval 4"/>
          <p:cNvSpPr/>
          <p:nvPr/>
        </p:nvSpPr>
        <p:spPr>
          <a:xfrm>
            <a:off x="5408248"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27760"/>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5"/>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85472" y="4343400"/>
            <a:ext cx="1324376"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Arial"/>
                <a:cs typeface="Arial"/>
              </a:rPr>
              <a:t>Stop</a:t>
            </a:r>
          </a:p>
        </p:txBody>
      </p:sp>
      <p:sp>
        <p:nvSpPr>
          <p:cNvPr id="13" name="Rectangle 12"/>
          <p:cNvSpPr/>
          <p:nvPr/>
        </p:nvSpPr>
        <p:spPr>
          <a:xfrm>
            <a:off x="4792463" y="201539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4" name="TextBox 13"/>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064680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5408248"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5" name="Oval 4"/>
          <p:cNvSpPr/>
          <p:nvPr/>
        </p:nvSpPr>
        <p:spPr>
          <a:xfrm>
            <a:off x="2985480"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19892"/>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098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8130" y="200865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3" name="TextBox 12"/>
          <p:cNvSpPr txBox="1"/>
          <p:nvPr/>
        </p:nvSpPr>
        <p:spPr>
          <a:xfrm>
            <a:off x="2559872" y="3225800"/>
            <a:ext cx="2032000" cy="584775"/>
          </a:xfrm>
          <a:prstGeom prst="rect">
            <a:avLst/>
          </a:prstGeom>
          <a:noFill/>
        </p:spPr>
        <p:txBody>
          <a:bodyPr wrap="square" rtlCol="0">
            <a:spAutoFit/>
          </a:bodyPr>
          <a:lstStyle/>
          <a:p>
            <a:pPr algn="ctr"/>
            <a:r>
              <a:rPr lang="en-US" sz="3200" dirty="0">
                <a:solidFill>
                  <a:schemeClr val="accent4">
                    <a:lumMod val="60000"/>
                    <a:lumOff val="40000"/>
                  </a:schemeClr>
                </a:solidFill>
                <a:latin typeface="Arial"/>
                <a:cs typeface="Arial"/>
              </a:rPr>
              <a:t>Rollback</a:t>
            </a:r>
          </a:p>
        </p:txBody>
      </p:sp>
      <p:sp>
        <p:nvSpPr>
          <p:cNvPr id="14" name="TextBox 13"/>
          <p:cNvSpPr txBox="1"/>
          <p:nvPr/>
        </p:nvSpPr>
        <p:spPr>
          <a:xfrm>
            <a:off x="4162982" y="6157456"/>
            <a:ext cx="368921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mtClean="0"/>
              <a:t>Slides based on Amazon Code Deploy</a:t>
            </a:r>
            <a:endParaRPr lang="en-US"/>
          </a:p>
        </p:txBody>
      </p:sp>
    </p:spTree>
    <p:extLst>
      <p:ext uri="{BB962C8B-B14F-4D97-AF65-F5344CB8AC3E}">
        <p14:creationId xmlns:p14="http://schemas.microsoft.com/office/powerpoint/2010/main" val="1885131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199436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2" name="TextBox 1"/>
          <p:cNvSpPr txBox="1"/>
          <p:nvPr/>
        </p:nvSpPr>
        <p:spPr>
          <a:xfrm>
            <a:off x="838200" y="5686816"/>
            <a:ext cx="105156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These examples were based on Amazon Code Deploy, but you can follow a similar approach with Apache </a:t>
            </a:r>
            <a:r>
              <a:rPr lang="en-US" sz="2800" dirty="0" err="1" smtClean="0"/>
              <a:t>Mesos</a:t>
            </a:r>
            <a:r>
              <a:rPr lang="en-US" sz="2800" dirty="0" smtClean="0"/>
              <a:t>.</a:t>
            </a:r>
            <a:endParaRPr lang="en-US" sz="2800" dirty="0"/>
          </a:p>
        </p:txBody>
      </p:sp>
    </p:spTree>
    <p:extLst>
      <p:ext uri="{BB962C8B-B14F-4D97-AF65-F5344CB8AC3E}">
        <p14:creationId xmlns:p14="http://schemas.microsoft.com/office/powerpoint/2010/main" val="480676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Once Updates: Blue-Green 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Notice these are not </a:t>
            </a:r>
            <a:r>
              <a:rPr lang="en-US" sz="2400" dirty="0" err="1" smtClean="0"/>
              <a:t>microservices</a:t>
            </a:r>
            <a:r>
              <a:rPr lang="en-US" sz="2400" dirty="0" smtClean="0"/>
              <a:t>.  It is an interesting question when this is no longer feasible </a:t>
            </a:r>
            <a:endParaRPr lang="en-US" sz="2400" dirty="0"/>
          </a:p>
        </p:txBody>
      </p:sp>
    </p:spTree>
    <p:extLst>
      <p:ext uri="{BB962C8B-B14F-4D97-AF65-F5344CB8AC3E}">
        <p14:creationId xmlns:p14="http://schemas.microsoft.com/office/powerpoint/2010/main" val="2060709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and CI/CD: A Preview</a:t>
            </a:r>
            <a:endParaRPr lang="en-US" dirty="0"/>
          </a:p>
        </p:txBody>
      </p:sp>
      <p:sp>
        <p:nvSpPr>
          <p:cNvPr id="3" name="Content Placeholder 2"/>
          <p:cNvSpPr>
            <a:spLocks noGrp="1"/>
          </p:cNvSpPr>
          <p:nvPr>
            <p:ph idx="1"/>
          </p:nvPr>
        </p:nvSpPr>
        <p:spPr/>
        <p:txBody>
          <a:bodyPr/>
          <a:lstStyle/>
          <a:p>
            <a:r>
              <a:rPr lang="en-US" dirty="0" smtClean="0"/>
              <a:t>The RAFT protocol can potentially be used to manage updates to services.</a:t>
            </a:r>
          </a:p>
          <a:p>
            <a:pPr lvl="1"/>
            <a:r>
              <a:rPr lang="en-US" dirty="0" err="1" smtClean="0"/>
              <a:t>HashiCorp’s</a:t>
            </a:r>
            <a:r>
              <a:rPr lang="en-US" dirty="0" smtClean="0"/>
              <a:t> Consul is an implementation of RAFT</a:t>
            </a:r>
          </a:p>
          <a:p>
            <a:r>
              <a:rPr lang="en-US" dirty="0" smtClean="0"/>
              <a:t>This may be an interesting thing to try...</a:t>
            </a:r>
          </a:p>
          <a:p>
            <a:r>
              <a:rPr lang="en-US" dirty="0" smtClean="0"/>
              <a:t>We’ll have in-depth lectures on RAFT later this semester</a:t>
            </a:r>
          </a:p>
        </p:txBody>
      </p:sp>
    </p:spTree>
    <p:extLst>
      <p:ext uri="{BB962C8B-B14F-4D97-AF65-F5344CB8AC3E}">
        <p14:creationId xmlns:p14="http://schemas.microsoft.com/office/powerpoint/2010/main" val="1059868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Update Strategies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Well-done </a:t>
            </a:r>
            <a:r>
              <a:rPr lang="en-US" dirty="0" err="1" smtClean="0"/>
              <a:t>microservices</a:t>
            </a:r>
            <a:r>
              <a:rPr lang="en-US" dirty="0" smtClean="0"/>
              <a:t> may result in more stable code</a:t>
            </a:r>
          </a:p>
          <a:p>
            <a:pPr lvl="1"/>
            <a:r>
              <a:rPr lang="en-US" dirty="0" smtClean="0"/>
              <a:t>You are more likely to add new services rather than fixing old ones</a:t>
            </a:r>
          </a:p>
          <a:p>
            <a:pPr lvl="1"/>
            <a:r>
              <a:rPr lang="en-US" dirty="0" smtClean="0"/>
              <a:t>This ameliorates ”race condition” update problems when multiple developers are changing services.</a:t>
            </a:r>
          </a:p>
          <a:p>
            <a:r>
              <a:rPr lang="en-US" dirty="0" smtClean="0"/>
              <a:t>You can apply rolling or all-at-once update strategies to your entire system.</a:t>
            </a:r>
          </a:p>
          <a:p>
            <a:pPr lvl="1"/>
            <a:r>
              <a:rPr lang="en-US" dirty="0" smtClean="0"/>
              <a:t>At some point, this becomes infeasible.</a:t>
            </a:r>
          </a:p>
          <a:p>
            <a:r>
              <a:rPr lang="en-US" dirty="0" smtClean="0"/>
              <a:t>You can also apply this strategy to each service or subsets of services.</a:t>
            </a:r>
          </a:p>
          <a:p>
            <a:r>
              <a:rPr lang="en-US" dirty="0" smtClean="0"/>
              <a:t>For example, you can apply a rolling update strategy for each instance of a </a:t>
            </a:r>
            <a:r>
              <a:rPr lang="en-US" dirty="0" err="1" smtClean="0"/>
              <a:t>microservice</a:t>
            </a:r>
            <a:endParaRPr lang="en-US" dirty="0" smtClean="0"/>
          </a:p>
          <a:p>
            <a:r>
              <a:rPr lang="en-US" dirty="0" smtClean="0"/>
              <a:t>Or you can update all instances at once, keeping around all the old instances in case you need to roll back</a:t>
            </a:r>
          </a:p>
          <a:p>
            <a:r>
              <a:rPr lang="en-US" dirty="0" smtClean="0"/>
              <a:t>Having a well thought-out messaging strategy helps with this.</a:t>
            </a:r>
          </a:p>
        </p:txBody>
      </p:sp>
    </p:spTree>
    <p:extLst>
      <p:ext uri="{BB962C8B-B14F-4D97-AF65-F5344CB8AC3E}">
        <p14:creationId xmlns:p14="http://schemas.microsoft.com/office/powerpoint/2010/main" val="1935660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CI/CD and Docker</a:t>
            </a:r>
            <a:endParaRPr lang="en-US" dirty="0"/>
          </a:p>
        </p:txBody>
      </p:sp>
      <p:sp>
        <p:nvSpPr>
          <p:cNvPr id="3" name="Content Placeholder 2"/>
          <p:cNvSpPr>
            <a:spLocks noGrp="1"/>
          </p:cNvSpPr>
          <p:nvPr>
            <p:ph idx="1"/>
          </p:nvPr>
        </p:nvSpPr>
        <p:spPr/>
        <p:txBody>
          <a:bodyPr/>
          <a:lstStyle/>
          <a:p>
            <a:r>
              <a:rPr lang="en-US" dirty="0" smtClean="0"/>
              <a:t>Docker allows you to pack in all of your dependencies along with your code into a container.</a:t>
            </a:r>
          </a:p>
          <a:p>
            <a:pPr lvl="1"/>
            <a:r>
              <a:rPr lang="en-US" dirty="0" smtClean="0"/>
              <a:t>One container per </a:t>
            </a:r>
            <a:r>
              <a:rPr lang="en-US" dirty="0" err="1" smtClean="0"/>
              <a:t>microservice</a:t>
            </a:r>
            <a:endParaRPr lang="en-US" dirty="0" smtClean="0"/>
          </a:p>
          <a:p>
            <a:pPr lvl="1"/>
            <a:r>
              <a:rPr lang="en-US" dirty="0" smtClean="0"/>
              <a:t>Pack lots of containers into VMs</a:t>
            </a:r>
          </a:p>
          <a:p>
            <a:pPr lvl="1"/>
            <a:r>
              <a:rPr lang="en-US" dirty="0" smtClean="0"/>
              <a:t>Spread containers across geographically separated data centers</a:t>
            </a:r>
          </a:p>
          <a:p>
            <a:r>
              <a:rPr lang="en-US" dirty="0" smtClean="0"/>
              <a:t>You still need to test your service before you ship the container</a:t>
            </a:r>
          </a:p>
          <a:p>
            <a:pPr lvl="1"/>
            <a:r>
              <a:rPr lang="en-US" dirty="0" smtClean="0"/>
              <a:t>Unit tests and mock integration tests.</a:t>
            </a:r>
          </a:p>
          <a:p>
            <a:r>
              <a:rPr lang="en-US" dirty="0" smtClean="0"/>
              <a:t>The role of CI/CD systems is to orchestrate the deployment and testing of all the </a:t>
            </a:r>
            <a:r>
              <a:rPr lang="en-US" dirty="0" err="1" smtClean="0"/>
              <a:t>microservices</a:t>
            </a:r>
            <a:r>
              <a:rPr lang="en-US" dirty="0" smtClean="0"/>
              <a:t> (in their containers) and their </a:t>
            </a:r>
            <a:r>
              <a:rPr lang="en-US" smtClean="0"/>
              <a:t>supporting services </a:t>
            </a:r>
            <a:r>
              <a:rPr lang="en-US" dirty="0" smtClean="0"/>
              <a:t>onto distributed VMs</a:t>
            </a:r>
            <a:endParaRPr lang="en-US" dirty="0"/>
          </a:p>
        </p:txBody>
      </p:sp>
    </p:spTree>
    <p:extLst>
      <p:ext uri="{BB962C8B-B14F-4D97-AF65-F5344CB8AC3E}">
        <p14:creationId xmlns:p14="http://schemas.microsoft.com/office/powerpoint/2010/main" val="1029758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Using Apache Jenkins for Continuous Integration and Deployment</a:t>
            </a:r>
            <a:endParaRPr lang="en-US" dirty="0"/>
          </a:p>
        </p:txBody>
      </p:sp>
      <p:sp>
        <p:nvSpPr>
          <p:cNvPr id="4" name="Subtitle 3"/>
          <p:cNvSpPr>
            <a:spLocks noGrp="1"/>
          </p:cNvSpPr>
          <p:nvPr>
            <p:ph type="subTitle" idx="1"/>
          </p:nvPr>
        </p:nvSpPr>
        <p:spPr/>
        <p:txBody>
          <a:bodyPr/>
          <a:lstStyle/>
          <a:p>
            <a:r>
              <a:rPr lang="en-US" dirty="0" smtClean="0"/>
              <a:t>A Swiss Army knife for your CI/CD battles</a:t>
            </a:r>
            <a:endParaRPr lang="en-US" dirty="0"/>
          </a:p>
        </p:txBody>
      </p:sp>
    </p:spTree>
    <p:extLst>
      <p:ext uri="{BB962C8B-B14F-4D97-AF65-F5344CB8AC3E}">
        <p14:creationId xmlns:p14="http://schemas.microsoft.com/office/powerpoint/2010/main" val="2051364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Apache Jenkins, in PMC’s own words</a:t>
            </a:r>
            <a:endParaRPr lang="en-US" dirty="0"/>
          </a:p>
        </p:txBody>
      </p:sp>
      <p:sp>
        <p:nvSpPr>
          <p:cNvPr id="6" name="Content Placeholder 5"/>
          <p:cNvSpPr>
            <a:spLocks noGrp="1"/>
          </p:cNvSpPr>
          <p:nvPr>
            <p:ph type="body" idx="1"/>
          </p:nvPr>
        </p:nvSpPr>
        <p:spPr/>
        <p:txBody>
          <a:bodyPr/>
          <a:lstStyle/>
          <a:p>
            <a:r>
              <a:rPr lang="en-US" dirty="0" smtClean="0"/>
              <a:t>“Jenkins </a:t>
            </a:r>
            <a:r>
              <a:rPr lang="en-US" dirty="0"/>
              <a:t>is a self-contained, open source automation server which can be used to automate all sorts of tasks such as building, testing, and deploying software</a:t>
            </a:r>
            <a:r>
              <a:rPr lang="en-US" dirty="0" smtClean="0"/>
              <a:t>.”</a:t>
            </a:r>
            <a:endParaRPr lang="en-US" dirty="0"/>
          </a:p>
        </p:txBody>
      </p:sp>
    </p:spTree>
    <p:extLst>
      <p:ext uri="{BB962C8B-B14F-4D97-AF65-F5344CB8AC3E}">
        <p14:creationId xmlns:p14="http://schemas.microsoft.com/office/powerpoint/2010/main" val="1094417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058386"/>
            <a:ext cx="10515600" cy="2852737"/>
          </a:xfrm>
        </p:spPr>
        <p:txBody>
          <a:bodyPr/>
          <a:lstStyle/>
          <a:p>
            <a:r>
              <a:rPr lang="en-US" dirty="0" smtClean="0"/>
              <a:t>The </a:t>
            </a:r>
            <a:r>
              <a:rPr lang="en-US" dirty="0" err="1" smtClean="0"/>
              <a:t>Microservice</a:t>
            </a:r>
            <a:r>
              <a:rPr lang="en-US" dirty="0" smtClean="0"/>
              <a:t> Mantra Reminder</a:t>
            </a:r>
            <a:endParaRPr lang="en-US" dirty="0"/>
          </a:p>
        </p:txBody>
      </p:sp>
      <p:sp>
        <p:nvSpPr>
          <p:cNvPr id="3" name="Text Placeholder 2"/>
          <p:cNvSpPr>
            <a:spLocks noGrp="1"/>
          </p:cNvSpPr>
          <p:nvPr>
            <p:ph type="body" idx="1"/>
          </p:nvPr>
        </p:nvSpPr>
        <p:spPr>
          <a:xfrm>
            <a:off x="831850" y="3938111"/>
            <a:ext cx="10515600" cy="1500187"/>
          </a:xfrm>
        </p:spPr>
        <p:txBody>
          <a:bodyPr>
            <a:normAutofit/>
          </a:bodyPr>
          <a:lstStyle/>
          <a:p>
            <a:r>
              <a:rPr lang="en-US" sz="3200" dirty="0" smtClean="0"/>
              <a:t>Compose your system from reasonably small parts, or services.  A developer can quickly understand a service’s code and how to modify or replace it.  </a:t>
            </a:r>
          </a:p>
        </p:txBody>
      </p:sp>
      <p:sp>
        <p:nvSpPr>
          <p:cNvPr id="4" name="TextBox 3"/>
          <p:cNvSpPr txBox="1"/>
          <p:nvPr/>
        </p:nvSpPr>
        <p:spPr>
          <a:xfrm>
            <a:off x="2294263" y="6075124"/>
            <a:ext cx="759077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What comes next is the subject of today’s lecture.</a:t>
            </a:r>
          </a:p>
        </p:txBody>
      </p:sp>
    </p:spTree>
    <p:extLst>
      <p:ext uri="{BB962C8B-B14F-4D97-AF65-F5344CB8AC3E}">
        <p14:creationId xmlns:p14="http://schemas.microsoft.com/office/powerpoint/2010/main" val="1205693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Jenkins Pipeline</a:t>
            </a:r>
            <a:endParaRPr lang="en-US" dirty="0"/>
          </a:p>
        </p:txBody>
      </p:sp>
      <p:sp>
        <p:nvSpPr>
          <p:cNvPr id="5" name="Content Placeholder 4"/>
          <p:cNvSpPr>
            <a:spLocks noGrp="1"/>
          </p:cNvSpPr>
          <p:nvPr>
            <p:ph idx="1"/>
          </p:nvPr>
        </p:nvSpPr>
        <p:spPr>
          <a:xfrm>
            <a:off x="838200" y="1700365"/>
            <a:ext cx="10515600" cy="4351338"/>
          </a:xfrm>
        </p:spPr>
        <p:txBody>
          <a:bodyPr>
            <a:normAutofit/>
          </a:bodyPr>
          <a:lstStyle/>
          <a:p>
            <a:r>
              <a:rPr lang="en-US" dirty="0"/>
              <a:t>Jenkins Pipeline is a suite of plugins which supports implementing and integrating continuous delivery pipelines into Jenkins. </a:t>
            </a:r>
            <a:endParaRPr lang="en-US" dirty="0" smtClean="0"/>
          </a:p>
          <a:p>
            <a:r>
              <a:rPr lang="en-US" dirty="0" smtClean="0"/>
              <a:t>Pipeline </a:t>
            </a:r>
            <a:r>
              <a:rPr lang="en-US" dirty="0"/>
              <a:t>provides an extensible set of tools for modeling simple-to-complex delivery pipelines </a:t>
            </a:r>
            <a:r>
              <a:rPr lang="en-US" b="1" dirty="0" smtClean="0"/>
              <a:t>as code</a:t>
            </a:r>
            <a:endParaRPr lang="en-US" dirty="0" smtClean="0"/>
          </a:p>
          <a:p>
            <a:r>
              <a:rPr lang="en-US" dirty="0" smtClean="0"/>
              <a:t>You can define your pipeline using the UI or through a </a:t>
            </a:r>
            <a:r>
              <a:rPr lang="en-US" b="1" dirty="0" err="1" smtClean="0"/>
              <a:t>Jenkinsfile</a:t>
            </a:r>
            <a:r>
              <a:rPr lang="en-US" dirty="0" smtClean="0"/>
              <a:t>.</a:t>
            </a:r>
          </a:p>
        </p:txBody>
      </p:sp>
    </p:spTree>
    <p:extLst>
      <p:ext uri="{BB962C8B-B14F-4D97-AF65-F5344CB8AC3E}">
        <p14:creationId xmlns:p14="http://schemas.microsoft.com/office/powerpoint/2010/main" val="2004299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1"/>
            <a:ext cx="10515600" cy="1325563"/>
          </a:xfrm>
        </p:spPr>
        <p:txBody>
          <a:bodyPr/>
          <a:lstStyle/>
          <a:p>
            <a:r>
              <a:rPr lang="en-US" dirty="0" err="1" smtClean="0"/>
              <a:t>Jenkinsfile</a:t>
            </a:r>
            <a:endParaRPr lang="en-US" dirty="0"/>
          </a:p>
        </p:txBody>
      </p:sp>
      <p:sp>
        <p:nvSpPr>
          <p:cNvPr id="3" name="Content Placeholder 2"/>
          <p:cNvSpPr>
            <a:spLocks noGrp="1"/>
          </p:cNvSpPr>
          <p:nvPr>
            <p:ph idx="1"/>
          </p:nvPr>
        </p:nvSpPr>
        <p:spPr>
          <a:xfrm>
            <a:off x="838200" y="1525001"/>
            <a:ext cx="10515600" cy="4351338"/>
          </a:xfrm>
        </p:spPr>
        <p:txBody>
          <a:bodyPr>
            <a:normAutofit lnSpcReduction="10000"/>
          </a:bodyPr>
          <a:lstStyle/>
          <a:p>
            <a:r>
              <a:rPr lang="en-US" dirty="0"/>
              <a:t>T</a:t>
            </a:r>
            <a:r>
              <a:rPr lang="en-US" dirty="0" smtClean="0"/>
              <a:t>ext </a:t>
            </a:r>
            <a:r>
              <a:rPr lang="en-US" dirty="0"/>
              <a:t>file that contains the definition of a Jenkins Pipeline </a:t>
            </a:r>
            <a:endParaRPr lang="en-US" dirty="0" smtClean="0"/>
          </a:p>
          <a:p>
            <a:r>
              <a:rPr lang="en-US" dirty="0" smtClean="0"/>
              <a:t>Treat the </a:t>
            </a:r>
            <a:r>
              <a:rPr lang="en-US" dirty="0"/>
              <a:t>continuous delivery pipeline </a:t>
            </a:r>
            <a:r>
              <a:rPr lang="en-US" dirty="0" smtClean="0"/>
              <a:t>as a first class part of your system, side by side with your code. </a:t>
            </a:r>
          </a:p>
          <a:p>
            <a:r>
              <a:rPr lang="en-US" dirty="0" smtClean="0"/>
              <a:t>This </a:t>
            </a:r>
            <a:r>
              <a:rPr lang="en-US" dirty="0"/>
              <a:t>is a nice development, in my opinion.</a:t>
            </a:r>
          </a:p>
          <a:p>
            <a:pPr lvl="1"/>
            <a:r>
              <a:rPr lang="en-US" dirty="0"/>
              <a:t>Compare with similar </a:t>
            </a:r>
            <a:r>
              <a:rPr lang="en-US" dirty="0" smtClean="0"/>
              <a:t>”CI/CD as </a:t>
            </a:r>
            <a:r>
              <a:rPr lang="en-US" dirty="0"/>
              <a:t>code” approaches used by Travis-CI and Amazon </a:t>
            </a:r>
            <a:r>
              <a:rPr lang="en-US" dirty="0" err="1"/>
              <a:t>CloudDeploy</a:t>
            </a:r>
            <a:endParaRPr lang="en-US" dirty="0"/>
          </a:p>
          <a:p>
            <a:pPr lvl="1"/>
            <a:r>
              <a:rPr lang="en-US" dirty="0"/>
              <a:t>You can check your entire pipeline into </a:t>
            </a:r>
            <a:r>
              <a:rPr lang="en-US" dirty="0" err="1"/>
              <a:t>Git</a:t>
            </a:r>
            <a:r>
              <a:rPr lang="en-US" dirty="0"/>
              <a:t> and keep track of </a:t>
            </a:r>
            <a:r>
              <a:rPr lang="en-US" dirty="0" smtClean="0"/>
              <a:t>it</a:t>
            </a:r>
          </a:p>
          <a:p>
            <a:pPr lvl="1"/>
            <a:r>
              <a:rPr lang="en-US" dirty="0" smtClean="0"/>
              <a:t>Code review/iteration on the Pipeline</a:t>
            </a:r>
          </a:p>
          <a:p>
            <a:pPr lvl="1"/>
            <a:r>
              <a:rPr lang="en-US" dirty="0" smtClean="0"/>
              <a:t>Audit </a:t>
            </a:r>
            <a:r>
              <a:rPr lang="en-US" dirty="0"/>
              <a:t>trail for the Pipeline</a:t>
            </a:r>
          </a:p>
          <a:p>
            <a:pPr lvl="1"/>
            <a:r>
              <a:rPr lang="en-US" dirty="0"/>
              <a:t>Single source of truth for the Pipeline, which can be viewed and edited by multiple members of the project.</a:t>
            </a:r>
          </a:p>
          <a:p>
            <a:pPr lvl="1"/>
            <a:endParaRPr lang="en-US" dirty="0"/>
          </a:p>
          <a:p>
            <a:endParaRPr lang="en-US" dirty="0"/>
          </a:p>
          <a:p>
            <a:endParaRPr lang="en-US" dirty="0"/>
          </a:p>
        </p:txBody>
      </p:sp>
      <p:sp>
        <p:nvSpPr>
          <p:cNvPr id="4" name="TextBox 3"/>
          <p:cNvSpPr txBox="1"/>
          <p:nvPr/>
        </p:nvSpPr>
        <p:spPr>
          <a:xfrm>
            <a:off x="838200" y="5886016"/>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is a major new development for Jenkins 2.x and best practice generally for any CI/CD system. </a:t>
            </a:r>
            <a:endParaRPr lang="en-US" sz="2400" dirty="0"/>
          </a:p>
        </p:txBody>
      </p:sp>
    </p:spTree>
    <p:extLst>
      <p:ext uri="{BB962C8B-B14F-4D97-AF65-F5344CB8AC3E}">
        <p14:creationId xmlns:p14="http://schemas.microsoft.com/office/powerpoint/2010/main" val="631312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to Solve</a:t>
            </a:r>
            <a:endParaRPr lang="en-US" dirty="0"/>
          </a:p>
        </p:txBody>
      </p:sp>
      <p:sp>
        <p:nvSpPr>
          <p:cNvPr id="3" name="Content Placeholder 2"/>
          <p:cNvSpPr>
            <a:spLocks noGrp="1"/>
          </p:cNvSpPr>
          <p:nvPr>
            <p:ph idx="1"/>
          </p:nvPr>
        </p:nvSpPr>
        <p:spPr/>
        <p:txBody>
          <a:bodyPr/>
          <a:lstStyle/>
          <a:p>
            <a:r>
              <a:rPr lang="en-US" dirty="0" smtClean="0"/>
              <a:t>How do you trigger a pipeline execution?</a:t>
            </a:r>
          </a:p>
          <a:p>
            <a:r>
              <a:rPr lang="en-US" dirty="0" smtClean="0"/>
              <a:t>How can you use Jenkins to deploy all of your runtime dependencies and supporting services as well as your code?</a:t>
            </a:r>
          </a:p>
          <a:p>
            <a:r>
              <a:rPr lang="en-US" dirty="0" smtClean="0"/>
              <a:t>How do you pass secrets like passwords to Jenkins without checking them into </a:t>
            </a:r>
            <a:r>
              <a:rPr lang="en-US" dirty="0" err="1" smtClean="0"/>
              <a:t>Git</a:t>
            </a:r>
            <a:r>
              <a:rPr lang="en-US" dirty="0" smtClean="0"/>
              <a:t>?</a:t>
            </a:r>
          </a:p>
          <a:p>
            <a:r>
              <a:rPr lang="en-US" dirty="0" smtClean="0"/>
              <a:t>How do you remotely execute commands on your deployment destination VMs?</a:t>
            </a:r>
            <a:endParaRPr lang="en-US" dirty="0"/>
          </a:p>
        </p:txBody>
      </p:sp>
    </p:spTree>
    <p:extLst>
      <p:ext uri="{BB962C8B-B14F-4D97-AF65-F5344CB8AC3E}">
        <p14:creationId xmlns:p14="http://schemas.microsoft.com/office/powerpoint/2010/main" val="169217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9807" y="0"/>
            <a:ext cx="804788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5" name="TextBox 4"/>
          <p:cNvSpPr txBox="1"/>
          <p:nvPr/>
        </p:nvSpPr>
        <p:spPr>
          <a:xfrm>
            <a:off x="2188569" y="6457890"/>
            <a:ext cx="7390356"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a:t>See http://</a:t>
            </a:r>
            <a:r>
              <a:rPr lang="en-US" sz="2000" dirty="0" err="1"/>
              <a:t>nvie.com</a:t>
            </a:r>
            <a:r>
              <a:rPr lang="en-US" sz="2000" dirty="0"/>
              <a:t>/posts/a-successful-</a:t>
            </a:r>
            <a:r>
              <a:rPr lang="en-US" sz="2000" dirty="0" err="1"/>
              <a:t>git</a:t>
            </a:r>
            <a:r>
              <a:rPr lang="en-US" sz="2000" dirty="0"/>
              <a:t>-branching-model/</a:t>
            </a:r>
          </a:p>
        </p:txBody>
      </p:sp>
    </p:spTree>
    <p:extLst>
      <p:ext uri="{BB962C8B-B14F-4D97-AF65-F5344CB8AC3E}">
        <p14:creationId xmlns:p14="http://schemas.microsoft.com/office/powerpoint/2010/main" val="25221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a:t>
            </a:r>
            <a:r>
              <a:rPr lang="en-US" dirty="0" smtClean="0"/>
              <a:t> and </a:t>
            </a:r>
            <a:r>
              <a:rPr lang="en-US" dirty="0" err="1" smtClean="0"/>
              <a:t>Microservices</a:t>
            </a:r>
            <a:endParaRPr lang="en-US" dirty="0"/>
          </a:p>
        </p:txBody>
      </p:sp>
      <p:sp>
        <p:nvSpPr>
          <p:cNvPr id="4" name="Content Placeholder 3"/>
          <p:cNvSpPr>
            <a:spLocks noGrp="1"/>
          </p:cNvSpPr>
          <p:nvPr>
            <p:ph idx="1"/>
          </p:nvPr>
        </p:nvSpPr>
        <p:spPr/>
        <p:txBody>
          <a:bodyPr>
            <a:normAutofit lnSpcReduction="10000"/>
          </a:bodyPr>
          <a:lstStyle/>
          <a:p>
            <a:r>
              <a:rPr lang="en-US" dirty="0" smtClean="0"/>
              <a:t>Each </a:t>
            </a:r>
            <a:r>
              <a:rPr lang="en-US" dirty="0" err="1" smtClean="0"/>
              <a:t>microservice</a:t>
            </a:r>
            <a:r>
              <a:rPr lang="en-US" dirty="0" smtClean="0"/>
              <a:t> </a:t>
            </a:r>
            <a:r>
              <a:rPr lang="en-US" dirty="0" smtClean="0"/>
              <a:t>should have its own branch</a:t>
            </a:r>
          </a:p>
          <a:p>
            <a:pPr lvl="1"/>
            <a:r>
              <a:rPr lang="en-US" dirty="0" smtClean="0"/>
              <a:t>Or even its own repository</a:t>
            </a:r>
          </a:p>
          <a:p>
            <a:r>
              <a:rPr lang="en-US" dirty="0" smtClean="0"/>
              <a:t>Each </a:t>
            </a:r>
            <a:r>
              <a:rPr lang="en-US" dirty="0" err="1" smtClean="0"/>
              <a:t>microservice</a:t>
            </a:r>
            <a:r>
              <a:rPr lang="en-US" dirty="0" smtClean="0"/>
              <a:t> could follow the previously illustrated branching strategy</a:t>
            </a:r>
          </a:p>
          <a:p>
            <a:r>
              <a:rPr lang="en-US" dirty="0" smtClean="0"/>
              <a:t>Tie continuous integration to the dev branch.</a:t>
            </a:r>
          </a:p>
          <a:p>
            <a:pPr lvl="1"/>
            <a:r>
              <a:rPr lang="en-US" dirty="0" smtClean="0"/>
              <a:t>Don</a:t>
            </a:r>
            <a:r>
              <a:rPr lang="uk-UA" dirty="0" smtClean="0"/>
              <a:t>’</a:t>
            </a:r>
            <a:r>
              <a:rPr lang="en-US" dirty="0" smtClean="0"/>
              <a:t>t break the build</a:t>
            </a:r>
          </a:p>
          <a:p>
            <a:r>
              <a:rPr lang="en-US" dirty="0" smtClean="0"/>
              <a:t>Tie continuous deployment to the release and master branches</a:t>
            </a:r>
          </a:p>
          <a:p>
            <a:r>
              <a:rPr lang="en-US" dirty="0" smtClean="0"/>
              <a:t>Develop a CI/CD approach for your entire system, not just individual services.</a:t>
            </a:r>
          </a:p>
          <a:p>
            <a:pPr lvl="1"/>
            <a:r>
              <a:rPr lang="en-US" dirty="0" smtClean="0"/>
              <a:t>But more about this below</a:t>
            </a:r>
          </a:p>
        </p:txBody>
      </p:sp>
    </p:spTree>
    <p:extLst>
      <p:ext uri="{BB962C8B-B14F-4D97-AF65-F5344CB8AC3E}">
        <p14:creationId xmlns:p14="http://schemas.microsoft.com/office/powerpoint/2010/main" val="28056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63447989"/>
              </p:ext>
            </p:extLst>
          </p:nvPr>
        </p:nvGraphicFramePr>
        <p:xfrm>
          <a:off x="332288" y="1590018"/>
          <a:ext cx="11252200" cy="4832774"/>
        </p:xfrm>
        <a:graphic>
          <a:graphicData uri="http://schemas.openxmlformats.org/drawingml/2006/table">
            <a:tbl>
              <a:tblPr firstRow="1" bandRow="1">
                <a:tableStyleId>{5C22544A-7EE6-4342-B048-85BDC9FD1C3A}</a:tableStyleId>
              </a:tblPr>
              <a:tblGrid>
                <a:gridCol w="4853488"/>
                <a:gridCol w="6398712"/>
              </a:tblGrid>
              <a:tr h="626534">
                <a:tc>
                  <a:txBody>
                    <a:bodyPr/>
                    <a:lstStyle/>
                    <a:p>
                      <a:r>
                        <a:rPr lang="en-US" sz="2800" dirty="0" smtClean="0"/>
                        <a:t>Software</a:t>
                      </a:r>
                      <a:endParaRPr lang="en-US" sz="2800" dirty="0"/>
                    </a:p>
                  </a:txBody>
                  <a:tcPr/>
                </a:tc>
                <a:tc>
                  <a:txBody>
                    <a:bodyPr/>
                    <a:lstStyle/>
                    <a:p>
                      <a:r>
                        <a:rPr lang="en-US" sz="2800" dirty="0" smtClean="0"/>
                        <a:t>Software as a Service</a:t>
                      </a:r>
                      <a:endParaRPr lang="en-US" sz="2800" dirty="0"/>
                    </a:p>
                  </a:txBody>
                  <a:tcPr/>
                </a:tc>
              </a:tr>
              <a:tr h="791528">
                <a:tc>
                  <a:txBody>
                    <a:bodyPr/>
                    <a:lstStyle/>
                    <a:p>
                      <a:r>
                        <a:rPr lang="en-US" sz="2800" dirty="0" smtClean="0"/>
                        <a:t>Release</a:t>
                      </a:r>
                      <a:r>
                        <a:rPr lang="en-US" sz="2800" baseline="0" dirty="0" smtClean="0"/>
                        <a:t> software artifacts (zips, tars, </a:t>
                      </a:r>
                      <a:r>
                        <a:rPr lang="en-US" sz="2800" baseline="0" dirty="0" err="1" smtClean="0"/>
                        <a:t>dmgs</a:t>
                      </a:r>
                      <a:r>
                        <a:rPr lang="en-US" sz="2800" baseline="0" dirty="0" smtClean="0"/>
                        <a:t>, rpms, </a:t>
                      </a:r>
                      <a:r>
                        <a:rPr lang="en-US" sz="2800" baseline="0" dirty="0" err="1" smtClean="0"/>
                        <a:t>etc</a:t>
                      </a:r>
                      <a:r>
                        <a:rPr lang="en-US" sz="2800" baseline="0" dirty="0" smtClean="0"/>
                        <a:t>).</a:t>
                      </a:r>
                      <a:endParaRPr lang="en-US" sz="2800" dirty="0"/>
                    </a:p>
                  </a:txBody>
                  <a:tcPr/>
                </a:tc>
                <a:tc>
                  <a:txBody>
                    <a:bodyPr/>
                    <a:lstStyle/>
                    <a:p>
                      <a:r>
                        <a:rPr lang="en-US" sz="2800" baseline="0" dirty="0" smtClean="0"/>
                        <a:t>Continuously update capabilities that are composed of multiple internal </a:t>
                      </a:r>
                      <a:r>
                        <a:rPr lang="en-US" sz="2800" baseline="0" dirty="0" err="1" smtClean="0"/>
                        <a:t>microservices</a:t>
                      </a:r>
                      <a:r>
                        <a:rPr lang="en-US" sz="2800" baseline="0" dirty="0" smtClean="0"/>
                        <a:t>.</a:t>
                      </a:r>
                      <a:endParaRPr lang="en-US" sz="2800" dirty="0"/>
                    </a:p>
                  </a:txBody>
                  <a:tcPr/>
                </a:tc>
              </a:tr>
              <a:tr h="618067">
                <a:tc>
                  <a:txBody>
                    <a:bodyPr/>
                    <a:lstStyle/>
                    <a:p>
                      <a:r>
                        <a:rPr lang="en-US" sz="2800" dirty="0" smtClean="0"/>
                        <a:t>Monolithic</a:t>
                      </a:r>
                      <a:r>
                        <a:rPr lang="en-US" sz="2800" baseline="0" dirty="0" smtClean="0"/>
                        <a:t> build system</a:t>
                      </a:r>
                      <a:endParaRPr lang="en-US" sz="2800" dirty="0"/>
                    </a:p>
                  </a:txBody>
                  <a:tcPr/>
                </a:tc>
                <a:tc>
                  <a:txBody>
                    <a:bodyPr/>
                    <a:lstStyle/>
                    <a:p>
                      <a:r>
                        <a:rPr lang="en-US" sz="2800" dirty="0" smtClean="0"/>
                        <a:t>Different</a:t>
                      </a:r>
                      <a:r>
                        <a:rPr lang="en-US" sz="2800" baseline="0" dirty="0" smtClean="0"/>
                        <a:t> b</a:t>
                      </a:r>
                      <a:r>
                        <a:rPr lang="en-US" sz="2800" dirty="0" smtClean="0"/>
                        <a:t>uild</a:t>
                      </a:r>
                      <a:r>
                        <a:rPr lang="en-US" sz="2800" baseline="0" dirty="0" smtClean="0"/>
                        <a:t> systems for each </a:t>
                      </a:r>
                      <a:r>
                        <a:rPr lang="en-US" sz="2800" baseline="0" dirty="0" err="1" smtClean="0"/>
                        <a:t>microservice</a:t>
                      </a:r>
                      <a:r>
                        <a:rPr lang="en-US" sz="2800" baseline="0" dirty="0" smtClean="0"/>
                        <a:t>.</a:t>
                      </a:r>
                      <a:endParaRPr lang="en-US" sz="2800" dirty="0"/>
                    </a:p>
                  </a:txBody>
                  <a:tcPr/>
                </a:tc>
              </a:tr>
              <a:tr h="618067">
                <a:tc>
                  <a:txBody>
                    <a:bodyPr/>
                    <a:lstStyle/>
                    <a:p>
                      <a:r>
                        <a:rPr lang="en-US" sz="2800" baseline="0" dirty="0" smtClean="0"/>
                        <a:t>Many layers of testing of entire monolith</a:t>
                      </a:r>
                      <a:endParaRPr lang="en-US" sz="2800" dirty="0"/>
                    </a:p>
                  </a:txBody>
                  <a:tcPr/>
                </a:tc>
                <a:tc>
                  <a:txBody>
                    <a:bodyPr/>
                    <a:lstStyle/>
                    <a:p>
                      <a:r>
                        <a:rPr lang="en-US" sz="2800" dirty="0" smtClean="0"/>
                        <a:t>Limited testing of each service; full</a:t>
                      </a:r>
                      <a:r>
                        <a:rPr lang="en-US" sz="2800" baseline="0" dirty="0" smtClean="0"/>
                        <a:t> system testing more important</a:t>
                      </a:r>
                      <a:endParaRPr lang="en-US" sz="2800" dirty="0"/>
                    </a:p>
                  </a:txBody>
                  <a:tcPr/>
                </a:tc>
              </a:tr>
              <a:tr h="851006">
                <a:tc>
                  <a:txBody>
                    <a:bodyPr/>
                    <a:lstStyle/>
                    <a:p>
                      <a:r>
                        <a:rPr lang="en-US" sz="2800" dirty="0" smtClean="0"/>
                        <a:t>One release</a:t>
                      </a:r>
                      <a:endParaRPr lang="en-US" sz="2800" dirty="0"/>
                    </a:p>
                  </a:txBody>
                  <a:tcPr/>
                </a:tc>
                <a:tc>
                  <a:txBody>
                    <a:bodyPr/>
                    <a:lstStyle/>
                    <a:p>
                      <a:r>
                        <a:rPr lang="en-US" sz="2800" dirty="0" smtClean="0"/>
                        <a:t>Each</a:t>
                      </a:r>
                      <a:r>
                        <a:rPr lang="en-US" sz="2800" baseline="0" dirty="0" smtClean="0"/>
                        <a:t> service gets released, or goes into operation, independently.</a:t>
                      </a:r>
                      <a:endParaRPr lang="en-US" sz="2800" dirty="0"/>
                    </a:p>
                  </a:txBody>
                  <a:tcPr/>
                </a:tc>
              </a:tr>
            </a:tbl>
          </a:graphicData>
        </a:graphic>
      </p:graphicFrame>
      <p:sp>
        <p:nvSpPr>
          <p:cNvPr id="6" name="TextBox 5"/>
          <p:cNvSpPr txBox="1"/>
          <p:nvPr/>
        </p:nvSpPr>
        <p:spPr>
          <a:xfrm>
            <a:off x="332288" y="143468"/>
            <a:ext cx="11252200" cy="1446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400" dirty="0" smtClean="0"/>
              <a:t>Building, Testing, and Releasing Software and Software as a Service Are Different</a:t>
            </a:r>
            <a:endParaRPr lang="en-US" sz="4400" dirty="0"/>
          </a:p>
        </p:txBody>
      </p:sp>
    </p:spTree>
    <p:extLst>
      <p:ext uri="{BB962C8B-B14F-4D97-AF65-F5344CB8AC3E}">
        <p14:creationId xmlns:p14="http://schemas.microsoft.com/office/powerpoint/2010/main" val="86826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 Pipeline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9774202"/>
              </p:ext>
            </p:extLst>
          </p:nvPr>
        </p:nvGraphicFramePr>
        <p:xfrm>
          <a:off x="508000" y="1498600"/>
          <a:ext cx="11023600"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5461347"/>
            <a:ext cx="72661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You should be able to completely automate the deployment of your entire system for testing and deployment: “Hands Free”</a:t>
            </a:r>
            <a:endParaRPr lang="en-US" sz="2400" dirty="0"/>
          </a:p>
        </p:txBody>
      </p:sp>
    </p:spTree>
    <p:extLst>
      <p:ext uri="{BB962C8B-B14F-4D97-AF65-F5344CB8AC3E}">
        <p14:creationId xmlns:p14="http://schemas.microsoft.com/office/powerpoint/2010/main" val="8178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Integration</a:t>
            </a:r>
            <a:endParaRPr lang="en-US" dirty="0"/>
          </a:p>
        </p:txBody>
      </p:sp>
      <p:sp>
        <p:nvSpPr>
          <p:cNvPr id="5" name="Subtitle 4"/>
          <p:cNvSpPr>
            <a:spLocks noGrp="1"/>
          </p:cNvSpPr>
          <p:nvPr>
            <p:ph type="subTitle" idx="1"/>
          </p:nvPr>
        </p:nvSpPr>
        <p:spPr>
          <a:xfrm>
            <a:off x="1524000" y="3514356"/>
            <a:ext cx="9144000" cy="1655762"/>
          </a:xfrm>
        </p:spPr>
        <p:txBody>
          <a:bodyPr/>
          <a:lstStyle/>
          <a:p>
            <a:r>
              <a:rPr lang="en-US" dirty="0" smtClean="0"/>
              <a:t>Winning half the battle</a:t>
            </a:r>
            <a:endParaRPr lang="en-US" dirty="0"/>
          </a:p>
        </p:txBody>
      </p:sp>
    </p:spTree>
    <p:extLst>
      <p:ext uri="{BB962C8B-B14F-4D97-AF65-F5344CB8AC3E}">
        <p14:creationId xmlns:p14="http://schemas.microsoft.com/office/powerpoint/2010/main" val="1029264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ll2017-SGACourse-Assignment2" id="{7C0E4BB9-0885-0E4B-A017-C0A06501A50B}" vid="{A8A34148-E44C-6943-8B9F-E81F0EA3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3718</TotalTime>
  <Words>2214</Words>
  <Application>Microsoft Macintosh PowerPoint</Application>
  <PresentationFormat>Widescreen</PresentationFormat>
  <Paragraphs>263</Paragraphs>
  <Slides>42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Calibri Light</vt:lpstr>
      <vt:lpstr>Arial</vt:lpstr>
      <vt:lpstr>Office Theme</vt:lpstr>
      <vt:lpstr>Continuous Integration and Deployment</vt:lpstr>
      <vt:lpstr>PowerPoint Presentation</vt:lpstr>
      <vt:lpstr>Bootstrapping Your Projects</vt:lpstr>
      <vt:lpstr>The Microservice Mantra Reminder</vt:lpstr>
      <vt:lpstr>PowerPoint Presentation</vt:lpstr>
      <vt:lpstr>Git and Microservices</vt:lpstr>
      <vt:lpstr>PowerPoint Presentation</vt:lpstr>
      <vt:lpstr>Continuous Integration and Deployment Pipeline</vt:lpstr>
      <vt:lpstr>Continuous Integration</vt:lpstr>
      <vt:lpstr>The Golden CI/CD Rule</vt:lpstr>
      <vt:lpstr>Prerequisites for Continuous Integration</vt:lpstr>
      <vt:lpstr>Continuous Integration Cycle</vt:lpstr>
      <vt:lpstr>Continuous Integration</vt:lpstr>
      <vt:lpstr>Continuous Integration Practices</vt:lpstr>
      <vt:lpstr>CI Sequence</vt:lpstr>
      <vt:lpstr>Extending CI Concepts to Microservices</vt:lpstr>
      <vt:lpstr>Option #1: Build All Services</vt:lpstr>
      <vt:lpstr>Option #2: Build and Test One Service at a Time</vt:lpstr>
      <vt:lpstr>Continuous Deployment</vt:lpstr>
      <vt:lpstr>Continuous Deployment (CD)</vt:lpstr>
      <vt:lpstr>PowerPoint Presentation</vt:lpstr>
      <vt:lpstr>Continuous Deployment and Microservices</vt:lpstr>
      <vt:lpstr>Reason 1: Fault Tolerance</vt:lpstr>
      <vt:lpstr>Reason #2: Load Balancing</vt:lpstr>
      <vt:lpstr>Continuous Deployment Strategies</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PowerPoint Presentation</vt:lpstr>
      <vt:lpstr>RAFT and CI/CD: A Preview</vt:lpstr>
      <vt:lpstr>Final Thoughts on Update Strategies</vt:lpstr>
      <vt:lpstr>CI/CD and Docker</vt:lpstr>
      <vt:lpstr>Using Apache Jenkins for Continuous Integration and Deployment</vt:lpstr>
      <vt:lpstr>Apache Jenkins, in PMC’s own words</vt:lpstr>
      <vt:lpstr>The Jenkins Pipeline</vt:lpstr>
      <vt:lpstr>Jenkinsfile</vt:lpstr>
      <vt:lpstr>Some Problems to Solve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Overview</dc:title>
  <dc:creator>Marlon Pierce</dc:creator>
  <cp:lastModifiedBy>Marlon Pierce</cp:lastModifiedBy>
  <cp:revision>172</cp:revision>
  <dcterms:created xsi:type="dcterms:W3CDTF">2017-09-05T13:07:15Z</dcterms:created>
  <dcterms:modified xsi:type="dcterms:W3CDTF">2018-09-06T19:15:46Z</dcterms:modified>
</cp:coreProperties>
</file>